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78" r:id="rId8"/>
    <p:sldId id="262" r:id="rId9"/>
    <p:sldId id="282" r:id="rId10"/>
    <p:sldId id="281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4" r:id="rId21"/>
    <p:sldId id="273" r:id="rId22"/>
    <p:sldId id="275" r:id="rId23"/>
    <p:sldId id="276" r:id="rId24"/>
    <p:sldId id="277" r:id="rId25"/>
    <p:sldId id="279" r:id="rId26"/>
    <p:sldId id="280" r:id="rId2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86" autoAdjust="0"/>
    <p:restoredTop sz="94660"/>
  </p:normalViewPr>
  <p:slideViewPr>
    <p:cSldViewPr>
      <p:cViewPr varScale="1">
        <p:scale>
          <a:sx n="86" d="100"/>
          <a:sy n="86" d="100"/>
        </p:scale>
        <p:origin x="-14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9F066-5BF4-4EF4-AC87-39D0B12A55D3}" type="datetimeFigureOut">
              <a:rPr lang="sr-Latn-CS" smtClean="0"/>
              <a:pPr/>
              <a:t>30.5.2012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01228-E181-4A4C-8358-E73D65F0592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01228-E181-4A4C-8358-E73D65F0592C}" type="slidenum">
              <a:rPr lang="hr-HR" smtClean="0"/>
              <a:pPr/>
              <a:t>1</a:t>
            </a:fld>
            <a:endParaRPr lang="hr-H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01228-E181-4A4C-8358-E73D65F0592C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01228-E181-4A4C-8358-E73D65F0592C}" type="slidenum">
              <a:rPr lang="hr-HR" smtClean="0"/>
              <a:pPr/>
              <a:t>11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4072-C36F-4405-AD6F-65FE498F3C9B}" type="datetimeFigureOut">
              <a:rPr lang="sr-Latn-CS" smtClean="0"/>
              <a:pPr/>
              <a:t>30.5.2012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7B9CC-4E79-45A4-9BF5-37784246951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4072-C36F-4405-AD6F-65FE498F3C9B}" type="datetimeFigureOut">
              <a:rPr lang="sr-Latn-CS" smtClean="0"/>
              <a:pPr/>
              <a:t>30.5.2012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7B9CC-4E79-45A4-9BF5-37784246951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4072-C36F-4405-AD6F-65FE498F3C9B}" type="datetimeFigureOut">
              <a:rPr lang="sr-Latn-CS" smtClean="0"/>
              <a:pPr/>
              <a:t>30.5.2012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7B9CC-4E79-45A4-9BF5-37784246951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4072-C36F-4405-AD6F-65FE498F3C9B}" type="datetimeFigureOut">
              <a:rPr lang="sr-Latn-CS" smtClean="0"/>
              <a:pPr/>
              <a:t>30.5.2012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7B9CC-4E79-45A4-9BF5-37784246951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4072-C36F-4405-AD6F-65FE498F3C9B}" type="datetimeFigureOut">
              <a:rPr lang="sr-Latn-CS" smtClean="0"/>
              <a:pPr/>
              <a:t>30.5.2012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7B9CC-4E79-45A4-9BF5-37784246951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4072-C36F-4405-AD6F-65FE498F3C9B}" type="datetimeFigureOut">
              <a:rPr lang="sr-Latn-CS" smtClean="0"/>
              <a:pPr/>
              <a:t>30.5.2012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7B9CC-4E79-45A4-9BF5-37784246951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4072-C36F-4405-AD6F-65FE498F3C9B}" type="datetimeFigureOut">
              <a:rPr lang="sr-Latn-CS" smtClean="0"/>
              <a:pPr/>
              <a:t>30.5.2012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7B9CC-4E79-45A4-9BF5-37784246951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4072-C36F-4405-AD6F-65FE498F3C9B}" type="datetimeFigureOut">
              <a:rPr lang="sr-Latn-CS" smtClean="0"/>
              <a:pPr/>
              <a:t>30.5.2012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7B9CC-4E79-45A4-9BF5-37784246951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4072-C36F-4405-AD6F-65FE498F3C9B}" type="datetimeFigureOut">
              <a:rPr lang="sr-Latn-CS" smtClean="0"/>
              <a:pPr/>
              <a:t>30.5.2012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7B9CC-4E79-45A4-9BF5-37784246951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4072-C36F-4405-AD6F-65FE498F3C9B}" type="datetimeFigureOut">
              <a:rPr lang="sr-Latn-CS" smtClean="0"/>
              <a:pPr/>
              <a:t>30.5.2012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7B9CC-4E79-45A4-9BF5-37784246951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54072-C36F-4405-AD6F-65FE498F3C9B}" type="datetimeFigureOut">
              <a:rPr lang="sr-Latn-CS" smtClean="0"/>
              <a:pPr/>
              <a:t>30.5.2012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7B9CC-4E79-45A4-9BF5-37784246951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54072-C36F-4405-AD6F-65FE498F3C9B}" type="datetimeFigureOut">
              <a:rPr lang="sr-Latn-CS" smtClean="0"/>
              <a:pPr/>
              <a:t>30.5.2012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7B9CC-4E79-45A4-9BF5-377842469515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centar.open.hr/centar/otvorenost/programski_jezici" TargetMode="External"/><Relationship Id="rId2" Type="http://schemas.openxmlformats.org/officeDocument/2006/relationships/hyperlink" Target="http://www.roseindia.net/java/thread/life-cycle-of-threads.s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bm.com/developerworks/training/kp/j-kp-concurrency/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ln w="19050" cap="flat" cmpd="sng">
                  <a:solidFill>
                    <a:schemeClr val="tx1"/>
                  </a:solidFill>
                  <a:prstDash val="solid"/>
                  <a:round/>
                </a:ln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Konkurentnost i sakupljanje smeća u Javi</a:t>
            </a:r>
            <a:endParaRPr lang="hr-HR" dirty="0">
              <a:ln w="19050" cap="flat" cmpd="sng">
                <a:solidFill>
                  <a:schemeClr val="tx1"/>
                </a:solidFill>
                <a:prstDash val="solid"/>
                <a:round/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u="sng" dirty="0" smtClean="0"/>
          </a:p>
        </p:txBody>
      </p:sp>
      <p:sp>
        <p:nvSpPr>
          <p:cNvPr id="6" name="Pravokutnik 5"/>
          <p:cNvSpPr/>
          <p:nvPr/>
        </p:nvSpPr>
        <p:spPr>
          <a:xfrm>
            <a:off x="1643042" y="2000240"/>
            <a:ext cx="150019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500" b="1" dirty="0" smtClean="0">
                <a:solidFill>
                  <a:schemeClr val="tx1"/>
                </a:solidFill>
              </a:rPr>
              <a:t>DRETVA</a:t>
            </a:r>
            <a:endParaRPr lang="hr-HR" sz="1500" b="1" dirty="0">
              <a:solidFill>
                <a:schemeClr val="tx1"/>
              </a:solidFill>
            </a:endParaRPr>
          </a:p>
        </p:txBody>
      </p:sp>
      <p:sp>
        <p:nvSpPr>
          <p:cNvPr id="7" name="Elipsa 6"/>
          <p:cNvSpPr/>
          <p:nvPr/>
        </p:nvSpPr>
        <p:spPr>
          <a:xfrm>
            <a:off x="1571604" y="2928934"/>
            <a:ext cx="164307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500" b="1" dirty="0" smtClean="0">
                <a:solidFill>
                  <a:schemeClr val="tx1"/>
                </a:solidFill>
              </a:rPr>
              <a:t>NOVO KREIRANA</a:t>
            </a:r>
            <a:endParaRPr lang="hr-HR" sz="1500" b="1" dirty="0">
              <a:solidFill>
                <a:schemeClr val="tx1"/>
              </a:solidFill>
            </a:endParaRPr>
          </a:p>
        </p:txBody>
      </p:sp>
      <p:sp>
        <p:nvSpPr>
          <p:cNvPr id="9" name="Elipsa 8"/>
          <p:cNvSpPr/>
          <p:nvPr/>
        </p:nvSpPr>
        <p:spPr>
          <a:xfrm>
            <a:off x="1571604" y="4286256"/>
            <a:ext cx="164307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500" b="1" dirty="0" smtClean="0">
                <a:solidFill>
                  <a:schemeClr val="tx1"/>
                </a:solidFill>
              </a:rPr>
              <a:t>START DRETVE</a:t>
            </a:r>
            <a:endParaRPr lang="hr-HR" sz="1500" b="1" dirty="0">
              <a:solidFill>
                <a:schemeClr val="tx1"/>
              </a:solidFill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1571604" y="1285860"/>
            <a:ext cx="171451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PROGRAMER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12" name="Pravokutnik 11"/>
          <p:cNvSpPr/>
          <p:nvPr/>
        </p:nvSpPr>
        <p:spPr>
          <a:xfrm>
            <a:off x="5786446" y="1285860"/>
            <a:ext cx="171451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RASPOREĐIVAČ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714876" y="4286256"/>
            <a:ext cx="164307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500" b="1" dirty="0" smtClean="0">
                <a:solidFill>
                  <a:schemeClr val="tx1"/>
                </a:solidFill>
              </a:rPr>
              <a:t>IZVODI SE</a:t>
            </a:r>
            <a:endParaRPr lang="hr-HR" sz="1500" b="1" dirty="0">
              <a:solidFill>
                <a:schemeClr val="tx1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714876" y="5572140"/>
            <a:ext cx="164307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500" b="1" dirty="0" smtClean="0">
                <a:solidFill>
                  <a:schemeClr val="tx1"/>
                </a:solidFill>
              </a:rPr>
              <a:t>MRTVA</a:t>
            </a:r>
            <a:endParaRPr lang="hr-HR" sz="1500" b="1" dirty="0">
              <a:solidFill>
                <a:schemeClr val="tx1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714876" y="3000372"/>
            <a:ext cx="164307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500" b="1" dirty="0" smtClean="0">
                <a:solidFill>
                  <a:schemeClr val="tx1"/>
                </a:solidFill>
              </a:rPr>
              <a:t>IZVODIVA</a:t>
            </a:r>
            <a:endParaRPr lang="hr-HR" sz="1500" b="1" dirty="0">
              <a:solidFill>
                <a:schemeClr val="tx1"/>
              </a:solidFill>
            </a:endParaRPr>
          </a:p>
        </p:txBody>
      </p:sp>
      <p:sp>
        <p:nvSpPr>
          <p:cNvPr id="16" name="Elipsa 15"/>
          <p:cNvSpPr/>
          <p:nvPr/>
        </p:nvSpPr>
        <p:spPr>
          <a:xfrm>
            <a:off x="7143768" y="4286256"/>
            <a:ext cx="164307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500" b="1" dirty="0" smtClean="0">
                <a:solidFill>
                  <a:schemeClr val="tx1"/>
                </a:solidFill>
              </a:rPr>
              <a:t>BLOKIRANA</a:t>
            </a:r>
            <a:endParaRPr lang="hr-HR" sz="1500" b="1" dirty="0">
              <a:solidFill>
                <a:schemeClr val="tx1"/>
              </a:solidFill>
            </a:endParaRPr>
          </a:p>
        </p:txBody>
      </p:sp>
      <p:cxnSp>
        <p:nvCxnSpPr>
          <p:cNvPr id="20" name="Ravni poveznik sa strelicom 19"/>
          <p:cNvCxnSpPr>
            <a:stCxn id="6" idx="2"/>
            <a:endCxn id="7" idx="0"/>
          </p:cNvCxnSpPr>
          <p:nvPr/>
        </p:nvCxnSpPr>
        <p:spPr>
          <a:xfrm rot="5400000">
            <a:off x="2143108" y="2678901"/>
            <a:ext cx="50006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vni poveznik sa strelicom 22"/>
          <p:cNvCxnSpPr>
            <a:stCxn id="7" idx="4"/>
            <a:endCxn id="9" idx="0"/>
          </p:cNvCxnSpPr>
          <p:nvPr/>
        </p:nvCxnSpPr>
        <p:spPr>
          <a:xfrm rot="5400000">
            <a:off x="2143108" y="4036223"/>
            <a:ext cx="50006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vni poveznik sa strelicom 24"/>
          <p:cNvCxnSpPr>
            <a:stCxn id="9" idx="6"/>
            <a:endCxn id="15" idx="2"/>
          </p:cNvCxnSpPr>
          <p:nvPr/>
        </p:nvCxnSpPr>
        <p:spPr>
          <a:xfrm flipV="1">
            <a:off x="3214678" y="3429000"/>
            <a:ext cx="1500198" cy="128588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avni poveznik sa strelicom 42"/>
          <p:cNvCxnSpPr>
            <a:stCxn id="9" idx="6"/>
            <a:endCxn id="14" idx="2"/>
          </p:cNvCxnSpPr>
          <p:nvPr/>
        </p:nvCxnSpPr>
        <p:spPr>
          <a:xfrm>
            <a:off x="3214678" y="4714884"/>
            <a:ext cx="1500198" cy="128588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avni poveznik sa strelicom 44"/>
          <p:cNvCxnSpPr>
            <a:stCxn id="15" idx="4"/>
            <a:endCxn id="13" idx="0"/>
          </p:cNvCxnSpPr>
          <p:nvPr/>
        </p:nvCxnSpPr>
        <p:spPr>
          <a:xfrm rot="5400000">
            <a:off x="5322099" y="4071942"/>
            <a:ext cx="42862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avni poveznik sa strelicom 46"/>
          <p:cNvCxnSpPr>
            <a:stCxn id="13" idx="4"/>
            <a:endCxn id="14" idx="0"/>
          </p:cNvCxnSpPr>
          <p:nvPr/>
        </p:nvCxnSpPr>
        <p:spPr>
          <a:xfrm rot="5400000">
            <a:off x="5322099" y="5357826"/>
            <a:ext cx="42862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avni poveznik sa strelicom 48"/>
          <p:cNvCxnSpPr>
            <a:stCxn id="16" idx="4"/>
            <a:endCxn id="14" idx="6"/>
          </p:cNvCxnSpPr>
          <p:nvPr/>
        </p:nvCxnSpPr>
        <p:spPr>
          <a:xfrm rot="5400000">
            <a:off x="6733000" y="4768463"/>
            <a:ext cx="857256" cy="160735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avni poveznik sa strelicom 50"/>
          <p:cNvCxnSpPr>
            <a:stCxn id="16" idx="2"/>
            <a:endCxn id="13" idx="6"/>
          </p:cNvCxnSpPr>
          <p:nvPr/>
        </p:nvCxnSpPr>
        <p:spPr>
          <a:xfrm rot="10800000">
            <a:off x="6357950" y="4714884"/>
            <a:ext cx="785818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Zaobljeni pravokutnik 51"/>
          <p:cNvSpPr/>
          <p:nvPr/>
        </p:nvSpPr>
        <p:spPr>
          <a:xfrm>
            <a:off x="1142976" y="1785926"/>
            <a:ext cx="2571768" cy="492922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3" name="Zaobljeni pravokutnik 52"/>
          <p:cNvSpPr/>
          <p:nvPr/>
        </p:nvSpPr>
        <p:spPr>
          <a:xfrm>
            <a:off x="4500562" y="1785926"/>
            <a:ext cx="4429156" cy="492922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1" grpId="0"/>
      <p:bldP spid="12" grpId="0"/>
      <p:bldP spid="13" grpId="0" animBg="1"/>
      <p:bldP spid="14" grpId="0" animBg="1"/>
      <p:bldP spid="15" grpId="0" animBg="1"/>
      <p:bldP spid="16" grpId="0" animBg="1"/>
      <p:bldP spid="52" grpId="0" animBg="1"/>
      <p:bldP spid="5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Dijeljenje ograničenih resursa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b="1" u="sng" dirty="0"/>
          </a:p>
        </p:txBody>
      </p:sp>
      <p:pic>
        <p:nvPicPr>
          <p:cNvPr id="4" name="Slika 3" descr="Ut_HKthATH4eww8X5hMDoxOm9rO7eyC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2285992"/>
            <a:ext cx="6853256" cy="3855603"/>
          </a:xfrm>
          <a:prstGeom prst="rect">
            <a:avLst/>
          </a:prstGeom>
        </p:spPr>
      </p:pic>
      <p:cxnSp>
        <p:nvCxnSpPr>
          <p:cNvPr id="8" name="Ravni poveznik sa strelicom 7"/>
          <p:cNvCxnSpPr>
            <a:stCxn id="10" idx="2"/>
          </p:cNvCxnSpPr>
          <p:nvPr/>
        </p:nvCxnSpPr>
        <p:spPr>
          <a:xfrm rot="10800000" flipV="1">
            <a:off x="4071934" y="1784304"/>
            <a:ext cx="4028378" cy="2787703"/>
          </a:xfrm>
          <a:prstGeom prst="straightConnector1">
            <a:avLst/>
          </a:prstGeom>
          <a:ln w="508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niOkvir 9"/>
          <p:cNvSpPr txBox="1"/>
          <p:nvPr/>
        </p:nvSpPr>
        <p:spPr>
          <a:xfrm rot="2861719">
            <a:off x="7616632" y="1344262"/>
            <a:ext cx="1356397" cy="526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>
                <a:solidFill>
                  <a:srgbClr val="FFFF00"/>
                </a:solidFill>
              </a:rPr>
              <a:t>RESURS</a:t>
            </a:r>
            <a:endParaRPr lang="hr-HR" sz="2800" b="1" dirty="0">
              <a:solidFill>
                <a:srgbClr val="FFFF00"/>
              </a:solidFill>
            </a:endParaRPr>
          </a:p>
        </p:txBody>
      </p:sp>
      <p:cxnSp>
        <p:nvCxnSpPr>
          <p:cNvPr id="13" name="Ravni poveznik sa strelicom 12"/>
          <p:cNvCxnSpPr>
            <a:stCxn id="16" idx="0"/>
          </p:cNvCxnSpPr>
          <p:nvPr/>
        </p:nvCxnSpPr>
        <p:spPr>
          <a:xfrm rot="16200000" flipV="1">
            <a:off x="3839761" y="4661306"/>
            <a:ext cx="928694" cy="2178858"/>
          </a:xfrm>
          <a:prstGeom prst="straightConnector1">
            <a:avLst/>
          </a:prstGeom>
          <a:ln w="508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ni poveznik sa strelicom 14"/>
          <p:cNvCxnSpPr>
            <a:stCxn id="16" idx="0"/>
          </p:cNvCxnSpPr>
          <p:nvPr/>
        </p:nvCxnSpPr>
        <p:spPr>
          <a:xfrm rot="5400000" flipH="1" flipV="1">
            <a:off x="5232802" y="4589869"/>
            <a:ext cx="1785949" cy="1464478"/>
          </a:xfrm>
          <a:prstGeom prst="straightConnector1">
            <a:avLst/>
          </a:prstGeom>
          <a:ln w="508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niOkvir 15"/>
          <p:cNvSpPr txBox="1"/>
          <p:nvPr/>
        </p:nvSpPr>
        <p:spPr>
          <a:xfrm>
            <a:off x="4714876" y="6215082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>
                <a:solidFill>
                  <a:srgbClr val="7030A0"/>
                </a:solidFill>
              </a:rPr>
              <a:t>DRETVE</a:t>
            </a:r>
            <a:endParaRPr lang="hr-HR" sz="2800" b="1" dirty="0">
              <a:solidFill>
                <a:srgbClr val="7030A0"/>
              </a:solidFill>
            </a:endParaRPr>
          </a:p>
        </p:txBody>
      </p:sp>
      <p:sp>
        <p:nvSpPr>
          <p:cNvPr id="22" name="TekstniOkvir 21"/>
          <p:cNvSpPr txBox="1"/>
          <p:nvPr/>
        </p:nvSpPr>
        <p:spPr>
          <a:xfrm rot="12168344" flipV="1">
            <a:off x="1052815" y="3626933"/>
            <a:ext cx="6465175" cy="1200329"/>
          </a:xfrm>
          <a:prstGeom prst="rect">
            <a:avLst/>
          </a:prstGeom>
          <a:noFill/>
          <a:ln w="889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hr-HR" sz="7200" b="1" dirty="0" smtClean="0">
                <a:solidFill>
                  <a:srgbClr val="FF0000"/>
                </a:solidFill>
              </a:rPr>
              <a:t>P R O B L E M !!!</a:t>
            </a:r>
            <a:endParaRPr lang="hr-HR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Dijeljenje ograničenih resursa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Dolazi do problema – kolizija dretvi</a:t>
            </a:r>
          </a:p>
          <a:p>
            <a:pPr>
              <a:buFont typeface="Wingdings" pitchFamily="2" charset="2"/>
              <a:buChar char="Ø"/>
            </a:pPr>
            <a:r>
              <a:rPr lang="hr-HR" u="sng" dirty="0" smtClean="0"/>
              <a:t>Kako to spriječiti ?</a:t>
            </a:r>
          </a:p>
          <a:p>
            <a:pPr lvl="1">
              <a:buFont typeface="Wingdings" pitchFamily="2" charset="2"/>
              <a:buChar char="Ø"/>
            </a:pPr>
            <a:r>
              <a:rPr lang="hr-HR" dirty="0"/>
              <a:t>P</a:t>
            </a:r>
            <a:r>
              <a:rPr lang="hr-HR" dirty="0" smtClean="0"/>
              <a:t>oreda se pristup </a:t>
            </a:r>
            <a:r>
              <a:rPr lang="hr-HR" dirty="0"/>
              <a:t>resursima, što znači da samo jedna dretva može pristupiti ograničenom resursu u jedno </a:t>
            </a:r>
            <a:r>
              <a:rPr lang="hr-HR" dirty="0" smtClean="0"/>
              <a:t>vrijeme</a:t>
            </a:r>
          </a:p>
          <a:p>
            <a:pPr lvl="1">
              <a:buFont typeface="Wingdings" pitchFamily="2" charset="2"/>
              <a:buChar char="Ø"/>
            </a:pPr>
            <a:r>
              <a:rPr lang="hr-HR" dirty="0" smtClean="0"/>
              <a:t>Stavlja se zaključani dodatak oko dijela koda</a:t>
            </a:r>
          </a:p>
          <a:p>
            <a:pPr lvl="1">
              <a:buFont typeface="Wingdings" pitchFamily="2" charset="2"/>
              <a:buChar char="Ø"/>
            </a:pPr>
            <a:r>
              <a:rPr lang="hr-HR" dirty="0" smtClean="0"/>
              <a:t>On proizvodi međusobno isključenje dretvi i taj mehanizam se naziva </a:t>
            </a:r>
            <a:r>
              <a:rPr lang="hr-HR" dirty="0" err="1" smtClean="0"/>
              <a:t>eng</a:t>
            </a:r>
            <a:r>
              <a:rPr lang="hr-HR" dirty="0" smtClean="0"/>
              <a:t>. </a:t>
            </a:r>
            <a:r>
              <a:rPr lang="hr-HR" i="1" dirty="0" err="1" smtClean="0"/>
              <a:t>Mutex</a:t>
            </a:r>
            <a:endParaRPr lang="hr-HR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Sprječavanje kolizije dretvi u Javi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Java </a:t>
            </a:r>
            <a:r>
              <a:rPr lang="hr-HR" dirty="0"/>
              <a:t>ima ugrađenu podršku za sprječavanje kolizije oko resursa u formi sinkroniziranih ključnih </a:t>
            </a:r>
            <a:r>
              <a:rPr lang="hr-HR" dirty="0" smtClean="0"/>
              <a:t>šifra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Sinkronizirana metoda se deklarira:</a:t>
            </a:r>
            <a:br>
              <a:rPr lang="hr-HR" dirty="0" smtClean="0"/>
            </a:b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synchronized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>
                <a:latin typeface="Courier New" pitchFamily="49" charset="0"/>
                <a:cs typeface="Courier New" pitchFamily="49" charset="0"/>
              </a:rPr>
              <a:t>void</a:t>
            </a:r>
            <a:r>
              <a:rPr lang="hr-HR" dirty="0">
                <a:latin typeface="Courier New" pitchFamily="49" charset="0"/>
                <a:cs typeface="Courier New" pitchFamily="49" charset="0"/>
              </a:rPr>
              <a:t> f() { /*…*/ 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hr-HR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synchronized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 g() { /*…*/ }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Svaki </a:t>
            </a:r>
            <a:r>
              <a:rPr lang="hr-HR" dirty="0"/>
              <a:t>objekt sadrži ključ (</a:t>
            </a:r>
            <a:r>
              <a:rPr lang="hr-HR" dirty="0" err="1"/>
              <a:t>eng</a:t>
            </a:r>
            <a:r>
              <a:rPr lang="hr-HR" dirty="0"/>
              <a:t>. </a:t>
            </a:r>
            <a:r>
              <a:rPr lang="hr-HR" i="1" dirty="0" err="1"/>
              <a:t>lock</a:t>
            </a:r>
            <a:r>
              <a:rPr lang="hr-HR" dirty="0"/>
              <a:t>) koji je automatski dio objekta</a:t>
            </a:r>
            <a:endParaRPr lang="hr-HR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Sakupljanje smeća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Oslobađa </a:t>
            </a:r>
            <a:r>
              <a:rPr lang="hr-HR" dirty="0"/>
              <a:t>programere brige o oslobađanju memorijskog </a:t>
            </a:r>
            <a:r>
              <a:rPr lang="hr-HR" dirty="0" smtClean="0"/>
              <a:t>prostora</a:t>
            </a:r>
          </a:p>
          <a:p>
            <a:pPr>
              <a:buFont typeface="Wingdings" pitchFamily="2" charset="2"/>
              <a:buChar char="Ø"/>
            </a:pPr>
            <a:r>
              <a:rPr lang="hr-HR" dirty="0"/>
              <a:t>I</a:t>
            </a:r>
            <a:r>
              <a:rPr lang="hr-HR" dirty="0" smtClean="0"/>
              <a:t>zvodi se na </a:t>
            </a:r>
            <a:r>
              <a:rPr lang="hr-HR" dirty="0"/>
              <a:t>vlastitoj </a:t>
            </a:r>
            <a:r>
              <a:rPr lang="hr-HR" dirty="0" smtClean="0"/>
              <a:t>dretvi</a:t>
            </a:r>
          </a:p>
          <a:p>
            <a:pPr>
              <a:buFont typeface="Wingdings" pitchFamily="2" charset="2"/>
              <a:buChar char="Ø"/>
            </a:pPr>
            <a:r>
              <a:rPr lang="hr-HR" dirty="0"/>
              <a:t>Ako </a:t>
            </a:r>
            <a:r>
              <a:rPr lang="hr-HR" dirty="0" smtClean="0"/>
              <a:t>se </a:t>
            </a:r>
            <a:r>
              <a:rPr lang="hr-HR" dirty="0"/>
              <a:t>izričito želi u nekom </a:t>
            </a:r>
            <a:r>
              <a:rPr lang="hr-HR" dirty="0" smtClean="0"/>
              <a:t>trenutku </a:t>
            </a:r>
            <a:r>
              <a:rPr lang="hr-HR" dirty="0"/>
              <a:t>sakupiti smeće, </a:t>
            </a:r>
            <a:r>
              <a:rPr lang="hr-HR" dirty="0" smtClean="0"/>
              <a:t>poziva se: </a:t>
            </a:r>
            <a:br>
              <a:rPr lang="hr-HR" dirty="0" smtClean="0"/>
            </a:b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System.gc</a:t>
            </a:r>
            <a:r>
              <a:rPr lang="hr-HR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hr-HR" dirty="0">
                <a:cs typeface="Courier New" pitchFamily="49" charset="0"/>
              </a:rPr>
              <a:t>ili</a:t>
            </a:r>
            <a:r>
              <a:rPr lang="hr-H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dirty="0" err="1">
                <a:latin typeface="Courier New" pitchFamily="49" charset="0"/>
                <a:cs typeface="Courier New" pitchFamily="49" charset="0"/>
              </a:rPr>
              <a:t>Runtime.gc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hr-HR" dirty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Char char="Ø"/>
            </a:pPr>
            <a:endParaRPr lang="hr-H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Algoritmi za sakupljanje smeća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Obavljaju dvije osnovne stvari:</a:t>
            </a:r>
          </a:p>
          <a:p>
            <a:pPr marL="971550" lvl="1" indent="-457200">
              <a:buFont typeface="+mj-lt"/>
              <a:buAutoNum type="arabicPeriod"/>
            </a:pPr>
            <a:r>
              <a:rPr lang="hr-HR" dirty="0" smtClean="0"/>
              <a:t>Mora </a:t>
            </a:r>
            <a:r>
              <a:rPr lang="hr-HR" dirty="0"/>
              <a:t>detektirati objekte za </a:t>
            </a:r>
            <a:r>
              <a:rPr lang="hr-HR" dirty="0" smtClean="0"/>
              <a:t>smeće</a:t>
            </a:r>
          </a:p>
          <a:p>
            <a:pPr marL="971550" lvl="1" indent="-457200">
              <a:buFont typeface="+mj-lt"/>
              <a:buAutoNum type="arabicPeriod"/>
            </a:pPr>
            <a:r>
              <a:rPr lang="hr-HR" dirty="0" smtClean="0"/>
              <a:t>Mora povratiti prostor u hrpi smeća upotrebljavan od strane nepotrebnih objekata i predati ga programu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Postiže se definiranjem </a:t>
            </a:r>
            <a:r>
              <a:rPr lang="hr-HR" dirty="0"/>
              <a:t>grupa ishodišta ili korijena (</a:t>
            </a:r>
            <a:r>
              <a:rPr lang="hr-HR" dirty="0" err="1"/>
              <a:t>eng</a:t>
            </a:r>
            <a:r>
              <a:rPr lang="hr-HR" i="1" dirty="0"/>
              <a:t>. </a:t>
            </a:r>
            <a:r>
              <a:rPr lang="hr-HR" i="1" dirty="0" err="1"/>
              <a:t>root</a:t>
            </a:r>
            <a:r>
              <a:rPr lang="hr-HR" dirty="0"/>
              <a:t>) i određivanjem dohvatljivosti iz </a:t>
            </a:r>
            <a:r>
              <a:rPr lang="hr-HR" dirty="0" smtClean="0"/>
              <a:t>njih</a:t>
            </a:r>
          </a:p>
          <a:p>
            <a:pPr marL="1371600" lvl="2" indent="-457200">
              <a:buFont typeface="+mj-lt"/>
              <a:buAutoNum type="arabicPeriod"/>
            </a:pP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Algoritmi za sakupljanje smeća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Dva </a:t>
            </a:r>
            <a:r>
              <a:rPr lang="hr-HR" dirty="0"/>
              <a:t>temeljna pristupa raspoznavanja ,,živih“ objekata od smeća </a:t>
            </a:r>
            <a:r>
              <a:rPr lang="hr-HR" dirty="0" smtClean="0"/>
              <a:t>su:</a:t>
            </a:r>
            <a:endParaRPr lang="hr-HR" dirty="0"/>
          </a:p>
          <a:p>
            <a:pPr marL="971550" lvl="1" indent="-457200">
              <a:buFont typeface="+mj-lt"/>
              <a:buAutoNum type="arabicPeriod"/>
            </a:pPr>
            <a:r>
              <a:rPr lang="hr-HR" b="1" dirty="0" smtClean="0"/>
              <a:t>Brojanje </a:t>
            </a:r>
            <a:r>
              <a:rPr lang="hr-HR" b="1" dirty="0"/>
              <a:t>referenca </a:t>
            </a:r>
            <a:r>
              <a:rPr lang="hr-HR" dirty="0"/>
              <a:t>(</a:t>
            </a:r>
            <a:r>
              <a:rPr lang="hr-HR" dirty="0" err="1"/>
              <a:t>eng</a:t>
            </a:r>
            <a:r>
              <a:rPr lang="hr-HR" dirty="0"/>
              <a:t>. </a:t>
            </a:r>
            <a:r>
              <a:rPr lang="hr-HR" i="1" dirty="0"/>
              <a:t>reference </a:t>
            </a:r>
            <a:r>
              <a:rPr lang="hr-HR" i="1" dirty="0" err="1"/>
              <a:t>counting</a:t>
            </a:r>
            <a:r>
              <a:rPr lang="hr-HR" dirty="0"/>
              <a:t>) </a:t>
            </a:r>
            <a:endParaRPr lang="hr-HR" dirty="0" smtClean="0"/>
          </a:p>
          <a:p>
            <a:pPr marL="971550" lvl="1" indent="-457200">
              <a:buFont typeface="+mj-lt"/>
              <a:buAutoNum type="arabicPeriod"/>
            </a:pPr>
            <a:r>
              <a:rPr lang="hr-HR" b="1" dirty="0" smtClean="0"/>
              <a:t>Praćenje</a:t>
            </a:r>
            <a:r>
              <a:rPr lang="hr-HR" dirty="0" smtClean="0"/>
              <a:t> (</a:t>
            </a:r>
            <a:r>
              <a:rPr lang="hr-HR" dirty="0" err="1" smtClean="0"/>
              <a:t>eng</a:t>
            </a:r>
            <a:r>
              <a:rPr lang="hr-HR" dirty="0" smtClean="0"/>
              <a:t>. </a:t>
            </a:r>
            <a:r>
              <a:rPr lang="hr-HR" i="1" dirty="0" err="1" smtClean="0"/>
              <a:t>tracing</a:t>
            </a:r>
            <a:r>
              <a:rPr lang="hr-HR" dirty="0" smtClean="0"/>
              <a:t>)	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Brojanje referenci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Broje reference svakog objekta</a:t>
            </a:r>
          </a:p>
          <a:p>
            <a:pPr>
              <a:buFont typeface="Wingdings" pitchFamily="2" charset="2"/>
              <a:buChar char="Ø"/>
            </a:pPr>
            <a:r>
              <a:rPr lang="hr-HR" dirty="0"/>
              <a:t>Kada se objekt prvi puta napravi, njegov broj referenci se postavlja na </a:t>
            </a:r>
            <a:r>
              <a:rPr lang="hr-HR" dirty="0" smtClean="0"/>
              <a:t>jedan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Ako bilo koji drugi objekt dobije referencu na taj objekt, broj referenci tog objekta se povećava, a ako </a:t>
            </a:r>
            <a:r>
              <a:rPr lang="hr-HR" dirty="0"/>
              <a:t>referenca na neki objekt izađe iz dosega ili dobije novu vrijednost, broj referenci tog objekta se smanjuje</a:t>
            </a:r>
            <a:endParaRPr lang="hr-HR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Brojanje referenci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Ne otkriva cikluse !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Objekti </a:t>
            </a:r>
            <a:r>
              <a:rPr lang="hr-HR" dirty="0"/>
              <a:t>nikada neće imati broj referenci postavljen na nulu iako mogu biti nedostupni glavnom dijelu programa</a:t>
            </a: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Prateći sakupljači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Prate </a:t>
            </a:r>
            <a:r>
              <a:rPr lang="hr-HR" dirty="0"/>
              <a:t>grafove referenca počevši od ishodišnih čvorova, </a:t>
            </a:r>
            <a:r>
              <a:rPr lang="hr-HR" dirty="0" err="1"/>
              <a:t>tj</a:t>
            </a:r>
            <a:r>
              <a:rPr lang="hr-HR" dirty="0"/>
              <a:t>. od mjesta gdje je objekt </a:t>
            </a:r>
            <a:r>
              <a:rPr lang="hr-HR" dirty="0" smtClean="0"/>
              <a:t>nastao </a:t>
            </a:r>
          </a:p>
          <a:p>
            <a:pPr>
              <a:buFont typeface="Wingdings" pitchFamily="2" charset="2"/>
              <a:buChar char="Ø"/>
            </a:pPr>
            <a:r>
              <a:rPr lang="hr-HR" dirty="0"/>
              <a:t>Svi pronađeni objekti su označeni, a to označavanje se vrši najčešće postavljenjem zastavica u objekte ili postavljanjem zastavica u odvojene </a:t>
            </a:r>
            <a:r>
              <a:rPr lang="hr-HR" dirty="0" err="1" smtClean="0"/>
              <a:t>bitmape</a:t>
            </a:r>
            <a:endParaRPr lang="hr-HR" dirty="0" smtClean="0"/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Neoznačeni objekti su poznati kao nedostupni</a:t>
            </a:r>
            <a:endParaRPr lang="hr-HR" dirty="0"/>
          </a:p>
          <a:p>
            <a:pPr lvl="2">
              <a:buFont typeface="Wingdings" pitchFamily="2" charset="2"/>
              <a:buChar char="Ø"/>
            </a:pPr>
            <a:endParaRPr lang="hr-HR" u="sng" dirty="0" smtClean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Java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Java je objektno orijentirani programski jezik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10 milijuna registriranih korisnika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Sintaksa je slična C-u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Nešto sporija od C-a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Prenosivost: </a:t>
            </a:r>
            <a:r>
              <a:rPr lang="hr-HR" dirty="0" err="1" smtClean="0"/>
              <a:t>Write</a:t>
            </a:r>
            <a:r>
              <a:rPr lang="hr-HR" dirty="0" smtClean="0"/>
              <a:t> </a:t>
            </a:r>
            <a:r>
              <a:rPr lang="hr-HR" dirty="0" err="1" smtClean="0"/>
              <a:t>Once</a:t>
            </a:r>
            <a:r>
              <a:rPr lang="hr-HR" dirty="0" smtClean="0"/>
              <a:t> </a:t>
            </a:r>
            <a:r>
              <a:rPr lang="hr-HR" dirty="0" err="1" smtClean="0"/>
              <a:t>Run</a:t>
            </a:r>
            <a:r>
              <a:rPr lang="hr-HR" dirty="0" smtClean="0"/>
              <a:t> </a:t>
            </a:r>
            <a:r>
              <a:rPr lang="hr-HR" dirty="0" err="1" smtClean="0"/>
              <a:t>Anywhere</a:t>
            </a:r>
            <a:r>
              <a:rPr lang="hr-HR" dirty="0" smtClean="0"/>
              <a:t> (WORA)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Koristi se svugdje gdje se može instalirati JVM</a:t>
            </a:r>
            <a:endParaRPr lang="hr-HR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Prateći sakupljači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Osnovni </a:t>
            </a:r>
            <a:r>
              <a:rPr lang="hr-HR" dirty="0"/>
              <a:t>algoritam za pronalaženje naziva se ,,označi i pometi“ (</a:t>
            </a:r>
            <a:r>
              <a:rPr lang="hr-HR" dirty="0" err="1"/>
              <a:t>eng</a:t>
            </a:r>
            <a:r>
              <a:rPr lang="hr-HR" dirty="0"/>
              <a:t>. </a:t>
            </a:r>
            <a:r>
              <a:rPr lang="hr-HR" i="1" dirty="0" err="1"/>
              <a:t>mark</a:t>
            </a:r>
            <a:r>
              <a:rPr lang="hr-HR" i="1" dirty="0"/>
              <a:t> </a:t>
            </a:r>
            <a:r>
              <a:rPr lang="hr-HR" i="1" dirty="0" err="1"/>
              <a:t>and</a:t>
            </a:r>
            <a:r>
              <a:rPr lang="hr-HR" i="1" dirty="0"/>
              <a:t> </a:t>
            </a:r>
            <a:r>
              <a:rPr lang="hr-HR" i="1" dirty="0" err="1"/>
              <a:t>sweep</a:t>
            </a:r>
            <a:r>
              <a:rPr lang="hr-HR" dirty="0" smtClean="0"/>
              <a:t>)</a:t>
            </a:r>
          </a:p>
          <a:p>
            <a:pPr lvl="1">
              <a:buFont typeface="Wingdings" pitchFamily="2" charset="2"/>
              <a:buChar char="Ø"/>
            </a:pPr>
            <a:r>
              <a:rPr lang="hr-HR" dirty="0"/>
              <a:t>U fazi označavanja sakupljač smeća prelazi preko stabla referenci i označava svaki objekt na koji </a:t>
            </a:r>
            <a:r>
              <a:rPr lang="hr-HR" dirty="0" smtClean="0"/>
              <a:t>naiđe</a:t>
            </a:r>
          </a:p>
          <a:p>
            <a:pPr lvl="1">
              <a:buFont typeface="Wingdings" pitchFamily="2" charset="2"/>
              <a:buChar char="Ø"/>
            </a:pPr>
            <a:r>
              <a:rPr lang="hr-HR" dirty="0"/>
              <a:t>U fazi pometanja, neoznačeni objekti su oslobođeni, a nastala memorija je ustupljena izvršnom programu</a:t>
            </a:r>
            <a:endParaRPr lang="hr-HR" u="sng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Suzbijanje fragmentacije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Dvije strategije suzbijanja fragmentacije:</a:t>
            </a:r>
          </a:p>
          <a:p>
            <a:pPr marL="971550" lvl="1" indent="-514350">
              <a:buFont typeface="+mj-lt"/>
              <a:buAutoNum type="arabicPeriod"/>
            </a:pPr>
            <a:r>
              <a:rPr lang="hr-HR" dirty="0"/>
              <a:t>suzbijanje (</a:t>
            </a:r>
            <a:r>
              <a:rPr lang="hr-HR" dirty="0" err="1"/>
              <a:t>eng</a:t>
            </a:r>
            <a:r>
              <a:rPr lang="hr-HR" dirty="0"/>
              <a:t>. </a:t>
            </a:r>
            <a:r>
              <a:rPr lang="hr-HR" i="1" dirty="0" err="1"/>
              <a:t>compacting</a:t>
            </a:r>
            <a:r>
              <a:rPr lang="hr-HR" dirty="0"/>
              <a:t>) </a:t>
            </a:r>
            <a:endParaRPr lang="hr-HR" dirty="0" smtClean="0"/>
          </a:p>
          <a:p>
            <a:pPr marL="971550" lvl="1" indent="-514350">
              <a:buFont typeface="+mj-lt"/>
              <a:buAutoNum type="arabicPeriod"/>
            </a:pPr>
            <a:r>
              <a:rPr lang="hr-HR" dirty="0" smtClean="0"/>
              <a:t>kopiranje </a:t>
            </a:r>
            <a:r>
              <a:rPr lang="hr-HR" dirty="0"/>
              <a:t>(</a:t>
            </a:r>
            <a:r>
              <a:rPr lang="hr-HR" dirty="0" err="1"/>
              <a:t>eng</a:t>
            </a:r>
            <a:r>
              <a:rPr lang="hr-HR" dirty="0"/>
              <a:t>. </a:t>
            </a:r>
            <a:r>
              <a:rPr lang="hr-HR" i="1" dirty="0" err="1"/>
              <a:t>copying</a:t>
            </a:r>
            <a:r>
              <a:rPr lang="hr-HR" dirty="0" smtClean="0"/>
              <a:t>)</a:t>
            </a:r>
          </a:p>
          <a:p>
            <a:pPr marL="571500" indent="-514350">
              <a:buFont typeface="Wingdings" pitchFamily="2" charset="2"/>
              <a:buChar char="Ø"/>
            </a:pPr>
            <a:r>
              <a:rPr lang="hr-HR" dirty="0"/>
              <a:t>Oba pristupa pomiču objekte kako bi smanjili fragmentaciju</a:t>
            </a:r>
            <a:endParaRPr lang="hr-HR" dirty="0" smtClean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Suzbijajući sakupljači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Pomiču žive </a:t>
            </a:r>
            <a:r>
              <a:rPr lang="hr-HR" dirty="0"/>
              <a:t>objekte preko slobodnog memorijskog prostora prema jednom kraju nagomilanog </a:t>
            </a:r>
            <a:r>
              <a:rPr lang="hr-HR" dirty="0" smtClean="0"/>
              <a:t>smeća</a:t>
            </a:r>
          </a:p>
          <a:p>
            <a:pPr>
              <a:buFont typeface="Wingdings" pitchFamily="2" charset="2"/>
              <a:buChar char="Ø"/>
            </a:pPr>
            <a:r>
              <a:rPr lang="hr-HR" dirty="0"/>
              <a:t>Sve reference pomaknutih objekata su obnovljene kako bi se vezale na novu </a:t>
            </a:r>
            <a:r>
              <a:rPr lang="hr-HR" dirty="0" smtClean="0"/>
              <a:t>lokaciju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Tim procesom jedan kraj gomile smeća postaje veliki slobodan prostor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Kopirajući sakupljači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Pomiču </a:t>
            </a:r>
            <a:r>
              <a:rPr lang="hr-HR" dirty="0"/>
              <a:t>sve žive objekte na novu </a:t>
            </a:r>
            <a:r>
              <a:rPr lang="hr-HR" dirty="0" smtClean="0"/>
              <a:t>lokaciju</a:t>
            </a:r>
          </a:p>
          <a:p>
            <a:pPr>
              <a:buFont typeface="Wingdings" pitchFamily="2" charset="2"/>
              <a:buChar char="Ø"/>
            </a:pPr>
            <a:r>
              <a:rPr lang="hr-HR" dirty="0"/>
              <a:t>P</a:t>
            </a:r>
            <a:r>
              <a:rPr lang="hr-HR" dirty="0" smtClean="0"/>
              <a:t>ostavljaju </a:t>
            </a:r>
            <a:r>
              <a:rPr lang="hr-HR" dirty="0"/>
              <a:t>se jedan uz drugoga što znači da se gubi svaki slobodan prostor koji ih je možda razdvajao na prošloj lokaciji</a:t>
            </a:r>
            <a:endParaRPr lang="hr-HR" u="sng" dirty="0" smtClean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Kopirajući sakupljači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Općeniti kopirajući</a:t>
            </a:r>
            <a:r>
              <a:rPr lang="hr-HR" i="1" dirty="0" smtClean="0"/>
              <a:t> </a:t>
            </a:r>
            <a:r>
              <a:rPr lang="hr-HR" dirty="0" smtClean="0"/>
              <a:t>sakupljači se zovu </a:t>
            </a:r>
            <a:r>
              <a:rPr lang="hr-HR" u="sng" dirty="0" smtClean="0"/>
              <a:t>zaustavi </a:t>
            </a:r>
            <a:r>
              <a:rPr lang="hr-HR" u="sng" dirty="0"/>
              <a:t>i </a:t>
            </a:r>
            <a:r>
              <a:rPr lang="hr-HR" u="sng" dirty="0" smtClean="0"/>
              <a:t>kopiraj </a:t>
            </a:r>
            <a:r>
              <a:rPr lang="hr-HR" dirty="0" smtClean="0"/>
              <a:t>(</a:t>
            </a:r>
            <a:r>
              <a:rPr lang="hr-HR" dirty="0" err="1" smtClean="0"/>
              <a:t>eng</a:t>
            </a:r>
            <a:r>
              <a:rPr lang="hr-HR" dirty="0"/>
              <a:t>. </a:t>
            </a:r>
            <a:r>
              <a:rPr lang="hr-HR" i="1" dirty="0"/>
              <a:t>stop </a:t>
            </a:r>
            <a:r>
              <a:rPr lang="hr-HR" i="1" dirty="0" err="1"/>
              <a:t>and</a:t>
            </a:r>
            <a:r>
              <a:rPr lang="hr-HR" i="1" dirty="0"/>
              <a:t> </a:t>
            </a:r>
            <a:r>
              <a:rPr lang="hr-HR" i="1" dirty="0" err="1"/>
              <a:t>copy</a:t>
            </a:r>
            <a:r>
              <a:rPr lang="hr-HR" dirty="0" smtClean="0"/>
              <a:t>):</a:t>
            </a:r>
          </a:p>
          <a:p>
            <a:pPr marL="1828800" lvl="3" indent="-457200">
              <a:buFont typeface="+mj-lt"/>
              <a:buAutoNum type="arabicPeriod"/>
            </a:pPr>
            <a:r>
              <a:rPr lang="hr-HR" sz="1800" dirty="0" smtClean="0"/>
              <a:t>Gomila </a:t>
            </a:r>
            <a:r>
              <a:rPr lang="hr-HR" sz="1800" dirty="0"/>
              <a:t>je podijeljena na dva </a:t>
            </a:r>
            <a:r>
              <a:rPr lang="hr-HR" sz="1800" dirty="0" smtClean="0"/>
              <a:t>područja</a:t>
            </a:r>
          </a:p>
          <a:p>
            <a:pPr marL="1828800" lvl="3" indent="-457200">
              <a:buFont typeface="+mj-lt"/>
              <a:buAutoNum type="arabicPeriod"/>
            </a:pPr>
            <a:r>
              <a:rPr lang="hr-HR" sz="1800" dirty="0"/>
              <a:t>Objekti se pronalaze iz jednog područja sve dok se sav prostor ne </a:t>
            </a:r>
            <a:r>
              <a:rPr lang="hr-HR" sz="1800" dirty="0" smtClean="0"/>
              <a:t>iscrpi -&gt; </a:t>
            </a:r>
            <a:r>
              <a:rPr lang="hr-HR" sz="1800" dirty="0"/>
              <a:t>izvršenje programa se </a:t>
            </a:r>
            <a:r>
              <a:rPr lang="hr-HR" sz="1800" dirty="0" smtClean="0"/>
              <a:t>obustavlja</a:t>
            </a:r>
          </a:p>
          <a:p>
            <a:pPr marL="1828800" lvl="3" indent="-457200">
              <a:buFont typeface="+mj-lt"/>
              <a:buAutoNum type="arabicPeriod"/>
            </a:pPr>
            <a:r>
              <a:rPr lang="hr-HR" sz="1800" dirty="0"/>
              <a:t>Živi objekti se kopiraju u drugo </a:t>
            </a:r>
            <a:r>
              <a:rPr lang="hr-HR" sz="1800" dirty="0" smtClean="0"/>
              <a:t>područje -&gt; </a:t>
            </a:r>
            <a:r>
              <a:rPr lang="hr-HR" sz="1800" dirty="0"/>
              <a:t>izvršenje programa se </a:t>
            </a:r>
            <a:r>
              <a:rPr lang="hr-HR" sz="1800" dirty="0" smtClean="0"/>
              <a:t>nastavlja</a:t>
            </a:r>
          </a:p>
          <a:p>
            <a:pPr marL="1828800" lvl="3" indent="-457200">
              <a:buFont typeface="+mj-lt"/>
              <a:buAutoNum type="arabicPeriod"/>
            </a:pPr>
            <a:r>
              <a:rPr lang="hr-HR" sz="1800" dirty="0"/>
              <a:t>Memorija će biti dodijeljena iz novog krajnjeg područja sve dok joj ne nestane </a:t>
            </a:r>
            <a:r>
              <a:rPr lang="hr-HR" sz="1800" dirty="0" smtClean="0"/>
              <a:t>prostora -&gt; izvršenje program se obustavlja</a:t>
            </a:r>
          </a:p>
          <a:p>
            <a:pPr marL="1828800" lvl="3" indent="-457200">
              <a:buFont typeface="+mj-lt"/>
              <a:buAutoNum type="arabicPeriod"/>
            </a:pPr>
            <a:r>
              <a:rPr lang="hr-HR" sz="1800" dirty="0" smtClean="0"/>
              <a:t>Pretražuje se gomila i živi objekti su kopirani na prvobitno područje</a:t>
            </a:r>
          </a:p>
          <a:p>
            <a:pPr lvl="2">
              <a:buFont typeface="Wingdings" pitchFamily="2" charset="2"/>
              <a:buChar char="Ø"/>
            </a:pPr>
            <a:endParaRPr lang="hr-HR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Literatura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hr-HR" sz="1750" dirty="0" err="1" smtClean="0"/>
              <a:t>Bruce</a:t>
            </a:r>
            <a:r>
              <a:rPr lang="hr-HR" sz="1750" dirty="0" smtClean="0"/>
              <a:t> </a:t>
            </a:r>
            <a:r>
              <a:rPr lang="hr-HR" sz="1750" dirty="0" err="1" smtClean="0"/>
              <a:t>Eckel</a:t>
            </a:r>
            <a:r>
              <a:rPr lang="hr-HR" sz="1750" dirty="0" smtClean="0"/>
              <a:t>: </a:t>
            </a:r>
            <a:r>
              <a:rPr lang="hr-HR" sz="1750" dirty="0" err="1" smtClean="0"/>
              <a:t>Thinking</a:t>
            </a:r>
            <a:r>
              <a:rPr lang="hr-HR" sz="1750" dirty="0" smtClean="0"/>
              <a:t> </a:t>
            </a:r>
            <a:r>
              <a:rPr lang="hr-HR" sz="1750" dirty="0" err="1" smtClean="0"/>
              <a:t>in</a:t>
            </a:r>
            <a:r>
              <a:rPr lang="hr-HR" sz="1750" dirty="0" smtClean="0"/>
              <a:t> Java, E-knjiga</a:t>
            </a:r>
            <a:br>
              <a:rPr lang="hr-HR" sz="1750" dirty="0" smtClean="0"/>
            </a:br>
            <a:endParaRPr lang="hr-HR" sz="1750" dirty="0" smtClean="0"/>
          </a:p>
          <a:p>
            <a:pPr>
              <a:buFont typeface="Wingdings" pitchFamily="2" charset="2"/>
              <a:buChar char="v"/>
            </a:pPr>
            <a:r>
              <a:rPr lang="hr-HR" sz="1750" dirty="0" smtClean="0"/>
              <a:t>Allen B. </a:t>
            </a:r>
            <a:r>
              <a:rPr lang="hr-HR" sz="1750" dirty="0" err="1" smtClean="0"/>
              <a:t>Downey</a:t>
            </a:r>
            <a:r>
              <a:rPr lang="hr-HR" sz="1750" dirty="0" smtClean="0"/>
              <a:t>: </a:t>
            </a:r>
            <a:r>
              <a:rPr lang="hr-HR" sz="1750" dirty="0" err="1" smtClean="0"/>
              <a:t>Think</a:t>
            </a:r>
            <a:r>
              <a:rPr lang="hr-HR" sz="1750" dirty="0" smtClean="0"/>
              <a:t> Java, </a:t>
            </a:r>
            <a:r>
              <a:rPr lang="hr-HR" sz="1750" dirty="0" err="1" smtClean="0"/>
              <a:t>How</a:t>
            </a:r>
            <a:r>
              <a:rPr lang="hr-HR" sz="1750" dirty="0" smtClean="0"/>
              <a:t> to </a:t>
            </a:r>
            <a:r>
              <a:rPr lang="hr-HR" sz="1750" dirty="0" err="1" smtClean="0"/>
              <a:t>Think</a:t>
            </a:r>
            <a:r>
              <a:rPr lang="hr-HR" sz="1750" dirty="0" smtClean="0"/>
              <a:t> Like a </a:t>
            </a:r>
            <a:r>
              <a:rPr lang="hr-HR" sz="1750" dirty="0" err="1" smtClean="0"/>
              <a:t>Computer</a:t>
            </a:r>
            <a:r>
              <a:rPr lang="hr-HR" sz="1750" dirty="0" smtClean="0"/>
              <a:t> </a:t>
            </a:r>
            <a:r>
              <a:rPr lang="hr-HR" sz="1750" dirty="0" err="1" smtClean="0"/>
              <a:t>Scientist</a:t>
            </a:r>
            <a:r>
              <a:rPr lang="hr-HR" sz="1750" dirty="0" smtClean="0"/>
              <a:t>, E-knjiga</a:t>
            </a:r>
            <a:br>
              <a:rPr lang="hr-HR" sz="1750" dirty="0" smtClean="0"/>
            </a:br>
            <a:endParaRPr lang="hr-HR" sz="1750" dirty="0" smtClean="0"/>
          </a:p>
          <a:p>
            <a:pPr>
              <a:buFont typeface="Wingdings" pitchFamily="2" charset="2"/>
              <a:buChar char="v"/>
            </a:pPr>
            <a:r>
              <a:rPr lang="hr-HR" sz="1750" u="sng" dirty="0" smtClean="0">
                <a:hlinkClick r:id="rId2"/>
              </a:rPr>
              <a:t>http://www.roseindia.net/java/</a:t>
            </a:r>
            <a:r>
              <a:rPr lang="hr-HR" sz="1750" u="sng" dirty="0" err="1" smtClean="0">
                <a:hlinkClick r:id="rId2"/>
              </a:rPr>
              <a:t>thread</a:t>
            </a:r>
            <a:r>
              <a:rPr lang="hr-HR" sz="1750" u="sng" dirty="0" smtClean="0">
                <a:hlinkClick r:id="rId2"/>
              </a:rPr>
              <a:t>/life-</a:t>
            </a:r>
            <a:r>
              <a:rPr lang="hr-HR" sz="1750" u="sng" dirty="0" err="1" smtClean="0">
                <a:hlinkClick r:id="rId2"/>
              </a:rPr>
              <a:t>cycle</a:t>
            </a:r>
            <a:r>
              <a:rPr lang="hr-HR" sz="1750" u="sng" dirty="0" smtClean="0">
                <a:hlinkClick r:id="rId2"/>
              </a:rPr>
              <a:t>-</a:t>
            </a:r>
            <a:r>
              <a:rPr lang="hr-HR" sz="1750" u="sng" dirty="0" err="1" smtClean="0">
                <a:hlinkClick r:id="rId2"/>
              </a:rPr>
              <a:t>of</a:t>
            </a:r>
            <a:r>
              <a:rPr lang="hr-HR" sz="1750" u="sng" dirty="0" smtClean="0">
                <a:hlinkClick r:id="rId2"/>
              </a:rPr>
              <a:t>-</a:t>
            </a:r>
            <a:r>
              <a:rPr lang="hr-HR" sz="1750" u="sng" dirty="0" err="1" smtClean="0">
                <a:hlinkClick r:id="rId2"/>
              </a:rPr>
              <a:t>threads.shtml</a:t>
            </a:r>
            <a:r>
              <a:rPr lang="hr-HR" sz="1750" u="sng" dirty="0" smtClean="0"/>
              <a:t/>
            </a:r>
            <a:br>
              <a:rPr lang="hr-HR" sz="1750" u="sng" dirty="0" smtClean="0"/>
            </a:br>
            <a:endParaRPr lang="hr-HR" sz="1750" u="sng" dirty="0" smtClean="0"/>
          </a:p>
          <a:p>
            <a:pPr>
              <a:buFont typeface="Wingdings" pitchFamily="2" charset="2"/>
              <a:buChar char="v"/>
            </a:pPr>
            <a:r>
              <a:rPr lang="hr-HR" sz="1750" u="sng" dirty="0" smtClean="0">
                <a:hlinkClick r:id="rId3"/>
              </a:rPr>
              <a:t>http://centar.open.hr/centar/otvorenost/programski_jezici</a:t>
            </a:r>
            <a:r>
              <a:rPr lang="hr-HR" sz="1750" u="sng" dirty="0" smtClean="0"/>
              <a:t/>
            </a:r>
            <a:br>
              <a:rPr lang="hr-HR" sz="1750" u="sng" dirty="0" smtClean="0"/>
            </a:br>
            <a:endParaRPr lang="hr-HR" sz="1750" u="sng" dirty="0" smtClean="0"/>
          </a:p>
          <a:p>
            <a:pPr>
              <a:buFont typeface="Wingdings" pitchFamily="2" charset="2"/>
              <a:buChar char="v"/>
            </a:pPr>
            <a:r>
              <a:rPr lang="hr-HR" sz="1750" dirty="0" smtClean="0"/>
              <a:t>Zlatko </a:t>
            </a:r>
            <a:r>
              <a:rPr lang="hr-HR" sz="1750" dirty="0" err="1" smtClean="0"/>
              <a:t>Sirotić</a:t>
            </a:r>
            <a:r>
              <a:rPr lang="hr-HR" sz="1750" dirty="0" smtClean="0"/>
              <a:t>: KONKURENTNO PROGRAMIRANJE - ORACLE BAZA, JAVA, EIFFEL, E-knjiga</a:t>
            </a:r>
            <a:br>
              <a:rPr lang="hr-HR" sz="1750" dirty="0" smtClean="0"/>
            </a:br>
            <a:endParaRPr lang="hr-HR" sz="1750" dirty="0" smtClean="0"/>
          </a:p>
          <a:p>
            <a:pPr>
              <a:buFont typeface="Wingdings" pitchFamily="2" charset="2"/>
              <a:buChar char="v"/>
            </a:pPr>
            <a:r>
              <a:rPr lang="hr-HR" sz="1750" dirty="0" err="1" smtClean="0"/>
              <a:t>Brian</a:t>
            </a:r>
            <a:r>
              <a:rPr lang="hr-HR" sz="1750" dirty="0" smtClean="0"/>
              <a:t> </a:t>
            </a:r>
            <a:r>
              <a:rPr lang="hr-HR" sz="1750" dirty="0" err="1" smtClean="0"/>
              <a:t>Göetz</a:t>
            </a:r>
            <a:r>
              <a:rPr lang="hr-HR" sz="1750" dirty="0" smtClean="0"/>
              <a:t>, Tim </a:t>
            </a:r>
            <a:r>
              <a:rPr lang="hr-HR" sz="1750" dirty="0" err="1" smtClean="0"/>
              <a:t>Peierls</a:t>
            </a:r>
            <a:r>
              <a:rPr lang="hr-HR" sz="1750" dirty="0" smtClean="0"/>
              <a:t>, </a:t>
            </a:r>
            <a:r>
              <a:rPr lang="hr-HR" sz="1750" dirty="0" err="1" smtClean="0"/>
              <a:t>Joshua</a:t>
            </a:r>
            <a:r>
              <a:rPr lang="hr-HR" sz="1750" dirty="0" smtClean="0"/>
              <a:t> Bloch, </a:t>
            </a:r>
            <a:r>
              <a:rPr lang="hr-HR" sz="1750" dirty="0" err="1" smtClean="0"/>
              <a:t>Joseph</a:t>
            </a:r>
            <a:r>
              <a:rPr lang="hr-HR" sz="1750" dirty="0" smtClean="0"/>
              <a:t> </a:t>
            </a:r>
            <a:r>
              <a:rPr lang="hr-HR" sz="1750" dirty="0" err="1" smtClean="0"/>
              <a:t>Bowbeer</a:t>
            </a:r>
            <a:r>
              <a:rPr lang="hr-HR" sz="1750" dirty="0" smtClean="0"/>
              <a:t>, David Holmes, </a:t>
            </a:r>
            <a:r>
              <a:rPr lang="hr-HR" sz="1750" dirty="0" err="1" smtClean="0"/>
              <a:t>Doug</a:t>
            </a:r>
            <a:r>
              <a:rPr lang="hr-HR" sz="1750" dirty="0" smtClean="0"/>
              <a:t> Lea: Java </a:t>
            </a:r>
            <a:r>
              <a:rPr lang="hr-HR" sz="1750" dirty="0" err="1" smtClean="0"/>
              <a:t>Conccurency</a:t>
            </a:r>
            <a:r>
              <a:rPr lang="hr-HR" sz="1750" dirty="0" smtClean="0"/>
              <a:t> </a:t>
            </a:r>
            <a:r>
              <a:rPr lang="hr-HR" sz="1750" dirty="0" err="1" smtClean="0"/>
              <a:t>In</a:t>
            </a:r>
            <a:r>
              <a:rPr lang="hr-HR" sz="1750" dirty="0" smtClean="0"/>
              <a:t> </a:t>
            </a:r>
            <a:r>
              <a:rPr lang="hr-HR" sz="1750" dirty="0" err="1" smtClean="0"/>
              <a:t>Practice</a:t>
            </a:r>
            <a:r>
              <a:rPr lang="hr-HR" sz="1750" dirty="0" smtClean="0"/>
              <a:t/>
            </a:r>
            <a:br>
              <a:rPr lang="hr-HR" sz="1750" dirty="0" smtClean="0"/>
            </a:br>
            <a:endParaRPr lang="hr-HR" sz="1750" dirty="0" smtClean="0"/>
          </a:p>
          <a:p>
            <a:pPr>
              <a:buFont typeface="Wingdings" pitchFamily="2" charset="2"/>
              <a:buChar char="v"/>
            </a:pPr>
            <a:r>
              <a:rPr lang="hr-HR" sz="1750" u="sng" dirty="0" smtClean="0">
                <a:hlinkClick r:id="rId4"/>
              </a:rPr>
              <a:t>http://www.ibm.com/</a:t>
            </a:r>
            <a:r>
              <a:rPr lang="hr-HR" sz="1750" u="sng" dirty="0" err="1" smtClean="0">
                <a:hlinkClick r:id="rId4"/>
              </a:rPr>
              <a:t>developerworks</a:t>
            </a:r>
            <a:r>
              <a:rPr lang="hr-HR" sz="1750" u="sng" dirty="0" smtClean="0">
                <a:hlinkClick r:id="rId4"/>
              </a:rPr>
              <a:t>/</a:t>
            </a:r>
            <a:r>
              <a:rPr lang="hr-HR" sz="1750" u="sng" dirty="0" err="1" smtClean="0">
                <a:hlinkClick r:id="rId4"/>
              </a:rPr>
              <a:t>training</a:t>
            </a:r>
            <a:r>
              <a:rPr lang="hr-HR" sz="1750" u="sng" dirty="0" smtClean="0">
                <a:hlinkClick r:id="rId4"/>
              </a:rPr>
              <a:t>/kp/j-kp-</a:t>
            </a:r>
            <a:r>
              <a:rPr lang="hr-HR" sz="1750" u="sng" dirty="0" err="1" smtClean="0">
                <a:hlinkClick r:id="rId4"/>
              </a:rPr>
              <a:t>concurrency</a:t>
            </a:r>
            <a:r>
              <a:rPr lang="hr-HR" sz="1750" u="sng" dirty="0" smtClean="0">
                <a:hlinkClick r:id="rId4"/>
              </a:rPr>
              <a:t>/</a:t>
            </a:r>
            <a:endParaRPr lang="hr-HR" sz="1750" dirty="0" smtClean="0"/>
          </a:p>
          <a:p>
            <a:pPr>
              <a:buFont typeface="Wingdings" pitchFamily="2" charset="2"/>
              <a:buChar char="v"/>
            </a:pPr>
            <a:endParaRPr lang="hr-HR" sz="1800" dirty="0" smtClean="0"/>
          </a:p>
          <a:p>
            <a:pPr>
              <a:buFont typeface="Wingdings" pitchFamily="2" charset="2"/>
              <a:buChar char="v"/>
            </a:pPr>
            <a:endParaRPr lang="hr-HR" sz="1800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Hvala na pažnji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0" y="321468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3428992" y="4857760"/>
            <a:ext cx="5143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2400" i="1" dirty="0" smtClean="0"/>
              <a:t>Domagoj Grgurić</a:t>
            </a:r>
            <a:br>
              <a:rPr lang="hr-HR" sz="2400" i="1" dirty="0" smtClean="0"/>
            </a:br>
            <a:r>
              <a:rPr lang="hr-HR" sz="2400" i="1" dirty="0" smtClean="0"/>
              <a:t/>
            </a:r>
            <a:br>
              <a:rPr lang="hr-HR" sz="2400" i="1" dirty="0" smtClean="0"/>
            </a:br>
            <a:r>
              <a:rPr lang="hr-HR" sz="2400" i="1" dirty="0" smtClean="0"/>
              <a:t>Voditelj: Prof.dr.sc. Mario Žagar</a:t>
            </a:r>
            <a:endParaRPr lang="hr-HR" sz="2400" i="1" dirty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Java</a:t>
            </a:r>
            <a:endParaRPr lang="hr-HR" dirty="0"/>
          </a:p>
        </p:txBody>
      </p:sp>
      <p:pic>
        <p:nvPicPr>
          <p:cNvPr id="4" name="Rezervirano mjesto sadržaja 3" descr="java_log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3240" y="1785926"/>
            <a:ext cx="2857500" cy="2857500"/>
          </a:xfrm>
          <a:ln>
            <a:solidFill>
              <a:schemeClr val="tx1"/>
            </a:solidFill>
          </a:ln>
        </p:spPr>
      </p:pic>
      <p:sp>
        <p:nvSpPr>
          <p:cNvPr id="6" name="TekstniOkvir 5"/>
          <p:cNvSpPr txBox="1"/>
          <p:nvPr/>
        </p:nvSpPr>
        <p:spPr>
          <a:xfrm>
            <a:off x="2714612" y="4786322"/>
            <a:ext cx="3571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LOGO (</a:t>
            </a:r>
            <a:r>
              <a:rPr lang="hr-HR" sz="2800" dirty="0" err="1" smtClean="0"/>
              <a:t>eng</a:t>
            </a:r>
            <a:r>
              <a:rPr lang="hr-HR" sz="2800" dirty="0" smtClean="0"/>
              <a:t>. </a:t>
            </a:r>
            <a:r>
              <a:rPr lang="hr-HR" sz="2800" dirty="0" err="1" smtClean="0"/>
              <a:t>Trademark</a:t>
            </a:r>
            <a:r>
              <a:rPr lang="hr-HR" sz="2800" dirty="0" smtClean="0"/>
              <a:t>)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Konkurentnost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Pristup programiranju koji je neophodan za današnju arhitekturu računala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Povećava protok podataka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Zasniva se na </a:t>
            </a:r>
            <a:r>
              <a:rPr lang="hr-HR" dirty="0" err="1" smtClean="0"/>
              <a:t>paraleizmu</a:t>
            </a:r>
            <a:r>
              <a:rPr lang="hr-HR" dirty="0" smtClean="0"/>
              <a:t> – iskorištavanje </a:t>
            </a:r>
            <a:r>
              <a:rPr lang="hr-HR" dirty="0" err="1" smtClean="0"/>
              <a:t>multiprocesorskog</a:t>
            </a:r>
            <a:r>
              <a:rPr lang="hr-HR" dirty="0" smtClean="0"/>
              <a:t> okruženja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Dretve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Nezavisni zadaci </a:t>
            </a:r>
            <a:r>
              <a:rPr lang="pl-PL" dirty="0" smtClean="0"/>
              <a:t>koji se izvode i koriste CPU sam za sebe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Ubrzavaju rad</a:t>
            </a:r>
            <a:endParaRPr lang="hr-HR" dirty="0" smtClean="0"/>
          </a:p>
          <a:p>
            <a:pPr>
              <a:buFont typeface="Wingdings" pitchFamily="2" charset="2"/>
              <a:buChar char="Ø"/>
            </a:pPr>
            <a:r>
              <a:rPr lang="hr-HR" dirty="0"/>
              <a:t>Najlakši način da se napravi dretva je preuzeti ju iz </a:t>
            </a:r>
            <a:r>
              <a:rPr lang="hr-HR" dirty="0">
                <a:latin typeface="Courier New" pitchFamily="49" charset="0"/>
                <a:cs typeface="Courier New" pitchFamily="49" charset="0"/>
              </a:rPr>
              <a:t>java.lang.Thread</a:t>
            </a:r>
            <a:endParaRPr lang="hr-HR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Char char="Ø"/>
            </a:pPr>
            <a:endParaRPr lang="hr-H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Spavanje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Ako </a:t>
            </a:r>
            <a:r>
              <a:rPr lang="hr-HR" dirty="0"/>
              <a:t>se želi prekinuti izvršavanje dretvi na dani broj milisekunda, poziva se </a:t>
            </a:r>
            <a:r>
              <a:rPr lang="hr-HR" dirty="0" err="1">
                <a:latin typeface="Courier New" pitchFamily="49" charset="0"/>
                <a:cs typeface="Courier New" pitchFamily="49" charset="0"/>
              </a:rPr>
              <a:t>sleep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Font typeface="Wingdings" pitchFamily="2" charset="2"/>
              <a:buChar char="Ø"/>
            </a:pPr>
            <a:r>
              <a:rPr lang="hr-HR" dirty="0"/>
              <a:t>J</a:t>
            </a:r>
            <a:r>
              <a:rPr lang="hr-HR" dirty="0" smtClean="0"/>
              <a:t>edan </a:t>
            </a:r>
            <a:r>
              <a:rPr lang="hr-HR" dirty="0"/>
              <a:t>od načina kojim se može upravljati ponašanje dretvi</a:t>
            </a:r>
            <a:endParaRPr lang="hr-HR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Prioriteti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Kako bi raspoređivač </a:t>
            </a:r>
            <a:r>
              <a:rPr lang="hr-HR" dirty="0"/>
              <a:t>(</a:t>
            </a:r>
            <a:r>
              <a:rPr lang="hr-HR" dirty="0" err="1"/>
              <a:t>eng</a:t>
            </a:r>
            <a:r>
              <a:rPr lang="hr-HR" dirty="0"/>
              <a:t>. </a:t>
            </a:r>
            <a:r>
              <a:rPr lang="hr-HR" i="1" dirty="0" err="1"/>
              <a:t>Scheduler</a:t>
            </a:r>
            <a:r>
              <a:rPr lang="hr-HR" dirty="0" smtClean="0"/>
              <a:t>) znao koja dretva ima prioritet, </a:t>
            </a:r>
            <a:r>
              <a:rPr lang="hr-HR" dirty="0" err="1" smtClean="0"/>
              <a:t>tj</a:t>
            </a:r>
            <a:r>
              <a:rPr lang="hr-HR" dirty="0" smtClean="0"/>
              <a:t>. koja je važnija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>
                <a:cs typeface="Courier New" pitchFamily="49" charset="0"/>
              </a:rPr>
              <a:t>Čitamo s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getPriority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Font typeface="Wingdings" pitchFamily="2" charset="2"/>
              <a:buChar char="Ø"/>
            </a:pPr>
            <a:r>
              <a:rPr lang="hr-HR" dirty="0">
                <a:cs typeface="Courier New" pitchFamily="49" charset="0"/>
              </a:rPr>
              <a:t>M</a:t>
            </a:r>
            <a:r>
              <a:rPr lang="hr-HR" dirty="0" smtClean="0">
                <a:cs typeface="Courier New" pitchFamily="49" charset="0"/>
              </a:rPr>
              <a:t>ijenjamo sa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setPriority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hr-HR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Pridruživanje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HR" dirty="0" smtClean="0"/>
              <a:t>Izvodi se s </a:t>
            </a:r>
            <a:r>
              <a:rPr lang="hr-HR" dirty="0" err="1" smtClean="0">
                <a:latin typeface="Courier New" pitchFamily="49" charset="0"/>
                <a:cs typeface="Courier New" pitchFamily="49" charset="0"/>
              </a:rPr>
              <a:t>join</a:t>
            </a:r>
            <a:r>
              <a:rPr lang="hr-HR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/>
              <a:t>Kad se pozove </a:t>
            </a:r>
            <a:r>
              <a:rPr lang="hr-HR" dirty="0"/>
              <a:t>u jednoj dretvi na </a:t>
            </a:r>
            <a:r>
              <a:rPr lang="hr-HR" dirty="0" smtClean="0"/>
              <a:t>drugu</a:t>
            </a:r>
            <a:r>
              <a:rPr lang="hr-HR" dirty="0"/>
              <a:t>;</a:t>
            </a:r>
            <a:r>
              <a:rPr lang="hr-HR" dirty="0" smtClean="0"/>
              <a:t> </a:t>
            </a:r>
            <a:r>
              <a:rPr lang="hr-HR" dirty="0"/>
              <a:t>čeka </a:t>
            </a:r>
            <a:r>
              <a:rPr lang="hr-HR" dirty="0" smtClean="0"/>
              <a:t>se završetak </a:t>
            </a:r>
            <a:r>
              <a:rPr lang="hr-HR" dirty="0"/>
              <a:t>druge dretve prije nego prva počne s </a:t>
            </a:r>
            <a:r>
              <a:rPr lang="hr-HR" dirty="0" smtClean="0"/>
              <a:t>izvođenjem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>
                <a:cs typeface="Courier New" pitchFamily="49" charset="0"/>
              </a:rPr>
              <a:t>Može se pozvati s vremenskim ograničenjem</a:t>
            </a:r>
            <a:endParaRPr lang="hr-HR" dirty="0">
              <a:cs typeface="Courier New" pitchFamily="49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Jednostavan primjer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hr-HR" sz="1800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hr-HR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sz="1800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hr-HR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sz="1800" dirty="0" err="1" smtClean="0">
                <a:latin typeface="Courier New" pitchFamily="49" charset="0"/>
                <a:cs typeface="Courier New" pitchFamily="49" charset="0"/>
              </a:rPr>
              <a:t>JaDretva</a:t>
            </a:r>
            <a:r>
              <a:rPr lang="hr-HR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sz="1800" dirty="0" err="1" smtClean="0">
                <a:latin typeface="Courier New" pitchFamily="49" charset="0"/>
                <a:cs typeface="Courier New" pitchFamily="49" charset="0"/>
              </a:rPr>
              <a:t>extends</a:t>
            </a:r>
            <a:r>
              <a:rPr lang="hr-HR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sz="1800" dirty="0" err="1" smtClean="0">
                <a:latin typeface="Courier New" pitchFamily="49" charset="0"/>
                <a:cs typeface="Courier New" pitchFamily="49" charset="0"/>
              </a:rPr>
              <a:t>Thread</a:t>
            </a:r>
            <a:r>
              <a:rPr lang="hr-HR" sz="18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hr-HR" sz="1800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None/>
            </a:pPr>
            <a:r>
              <a:rPr lang="hr-HR" sz="1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hr-HR" sz="1800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hr-HR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sz="18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hr-HR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sz="1800" dirty="0" err="1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hr-HR" sz="1800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None/>
            </a:pPr>
            <a:r>
              <a:rPr lang="hr-HR" sz="1800" dirty="0" smtClean="0">
                <a:latin typeface="Courier New" pitchFamily="49" charset="0"/>
                <a:cs typeface="Courier New" pitchFamily="49" charset="0"/>
              </a:rPr>
              <a:t>        	System.out.println(“Ja sam dretva!”);</a:t>
            </a:r>
          </a:p>
          <a:p>
            <a:pPr>
              <a:buNone/>
            </a:pPr>
            <a:r>
              <a:rPr lang="hr-HR" sz="18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r>
              <a:rPr lang="hr-HR" sz="1800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None/>
            </a:pPr>
            <a:r>
              <a:rPr lang="hr-HR" sz="1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hr-HR" sz="1800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hr-HR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sz="1800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hr-HR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sz="18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hr-HR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sz="18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hr-HR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hr-HR" sz="1800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hr-HR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r-HR" sz="1800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hr-HR" sz="1800" dirty="0" smtClean="0">
                <a:latin typeface="Courier New" pitchFamily="49" charset="0"/>
                <a:cs typeface="Courier New" pitchFamily="49" charset="0"/>
              </a:rPr>
              <a:t>[]) {</a:t>
            </a:r>
          </a:p>
          <a:p>
            <a:pPr>
              <a:buNone/>
            </a:pPr>
            <a:r>
              <a:rPr lang="hr-HR" sz="1800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None/>
            </a:pPr>
            <a:r>
              <a:rPr lang="hr-HR" sz="1800" dirty="0" smtClean="0">
                <a:latin typeface="Courier New" pitchFamily="49" charset="0"/>
                <a:cs typeface="Courier New" pitchFamily="49" charset="0"/>
              </a:rPr>
              <a:t>			(new </a:t>
            </a:r>
            <a:r>
              <a:rPr lang="hr-HR" sz="1800" dirty="0" err="1" smtClean="0">
                <a:latin typeface="Courier New" pitchFamily="49" charset="0"/>
                <a:cs typeface="Courier New" pitchFamily="49" charset="0"/>
              </a:rPr>
              <a:t>JaDretva</a:t>
            </a:r>
            <a:r>
              <a:rPr lang="hr-HR" sz="1800" dirty="0" smtClean="0">
                <a:latin typeface="Courier New" pitchFamily="49" charset="0"/>
                <a:cs typeface="Courier New" pitchFamily="49" charset="0"/>
              </a:rPr>
              <a:t>())</a:t>
            </a:r>
            <a:r>
              <a:rPr lang="hr-HR" sz="1800" dirty="0" err="1" smtClean="0">
                <a:latin typeface="Courier New" pitchFamily="49" charset="0"/>
                <a:cs typeface="Courier New" pitchFamily="49" charset="0"/>
              </a:rPr>
              <a:t>.start</a:t>
            </a:r>
            <a:r>
              <a:rPr lang="hr-HR" sz="18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hr-HR" sz="1800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None/>
            </a:pPr>
            <a:r>
              <a:rPr lang="hr-HR" sz="1800" dirty="0" smtClean="0">
                <a:latin typeface="Courier New" pitchFamily="49" charset="0"/>
                <a:cs typeface="Courier New" pitchFamily="49" charset="0"/>
              </a:rPr>
              <a:t>    	}</a:t>
            </a:r>
          </a:p>
          <a:p>
            <a:pPr>
              <a:buNone/>
            </a:pPr>
            <a:r>
              <a:rPr lang="hr-HR" sz="1800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None/>
            </a:pPr>
            <a:r>
              <a:rPr lang="hr-HR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758</Words>
  <Application>Microsoft Office PowerPoint</Application>
  <PresentationFormat>Prikaz na zaslonu (4:3)</PresentationFormat>
  <Paragraphs>128</Paragraphs>
  <Slides>26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26</vt:i4>
      </vt:variant>
    </vt:vector>
  </HeadingPairs>
  <TitlesOfParts>
    <vt:vector size="27" baseType="lpstr">
      <vt:lpstr>Office tema</vt:lpstr>
      <vt:lpstr>Konkurentnost i sakupljanje smeća u Javi</vt:lpstr>
      <vt:lpstr>Java</vt:lpstr>
      <vt:lpstr>Java</vt:lpstr>
      <vt:lpstr>Konkurentnost</vt:lpstr>
      <vt:lpstr>Dretve</vt:lpstr>
      <vt:lpstr>Spavanje</vt:lpstr>
      <vt:lpstr>Prioriteti</vt:lpstr>
      <vt:lpstr>Pridruživanje</vt:lpstr>
      <vt:lpstr>Jednostavan primjer</vt:lpstr>
      <vt:lpstr>Stanja</vt:lpstr>
      <vt:lpstr>Dijeljenje ograničenih resursa</vt:lpstr>
      <vt:lpstr>Dijeljenje ograničenih resursa</vt:lpstr>
      <vt:lpstr>Sprječavanje kolizije dretvi u Javi</vt:lpstr>
      <vt:lpstr>Sakupljanje smeća</vt:lpstr>
      <vt:lpstr>Algoritmi za sakupljanje smeća</vt:lpstr>
      <vt:lpstr>Algoritmi za sakupljanje smeća</vt:lpstr>
      <vt:lpstr>Brojanje referenci</vt:lpstr>
      <vt:lpstr>Brojanje referenci</vt:lpstr>
      <vt:lpstr>Prateći sakupljači</vt:lpstr>
      <vt:lpstr>Prateći sakupljači</vt:lpstr>
      <vt:lpstr>Suzbijanje fragmentacije</vt:lpstr>
      <vt:lpstr>Suzbijajući sakupljači</vt:lpstr>
      <vt:lpstr>Kopirajući sakupljači</vt:lpstr>
      <vt:lpstr>Kopirajući sakupljači</vt:lpstr>
      <vt:lpstr>Literatura</vt:lpstr>
      <vt:lpstr>Hvala na pažnji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Domagoj</dc:creator>
  <cp:lastModifiedBy>Domagoj</cp:lastModifiedBy>
  <cp:revision>84</cp:revision>
  <dcterms:created xsi:type="dcterms:W3CDTF">2012-05-09T15:34:45Z</dcterms:created>
  <dcterms:modified xsi:type="dcterms:W3CDTF">2012-05-30T16:01:35Z</dcterms:modified>
</cp:coreProperties>
</file>