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8" r:id="rId11"/>
    <p:sldId id="269" r:id="rId12"/>
    <p:sldId id="273" r:id="rId13"/>
    <p:sldId id="270" r:id="rId14"/>
    <p:sldId id="271" r:id="rId15"/>
    <p:sldId id="274" r:id="rId16"/>
    <p:sldId id="275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5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EB5A2-5CEF-41B0-970C-77B3427FE9CB}" type="datetimeFigureOut">
              <a:rPr lang="hr-HR" smtClean="0"/>
              <a:t>29.5.2012.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312BD-1C6D-4290-A7E9-C8D3CC1963D5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312BD-1C6D-4290-A7E9-C8D3CC1963D5}" type="slidenum">
              <a:rPr lang="hr-HR" smtClean="0"/>
              <a:t>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18674-6AB3-44D8-982C-14F5279A8074}" type="datetime1">
              <a:rPr lang="hr-HR" smtClean="0"/>
              <a:t>29.5.2012.</a:t>
            </a:fld>
            <a:endParaRPr lang="hr-H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48B5B-281D-4B2F-8E2C-524EEF3DF3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90415D-ED41-4DDF-80AD-A5E68CCB8982}" type="datetime1">
              <a:rPr lang="hr-HR" smtClean="0"/>
              <a:t>29.5.2012.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48B5B-281D-4B2F-8E2C-524EEF3DF3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766257-1A6F-4C5D-842D-FABE7247B75D}" type="datetime1">
              <a:rPr lang="hr-HR" smtClean="0"/>
              <a:t>29.5.2012.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48B5B-281D-4B2F-8E2C-524EEF3DF3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CC1FB8-8308-4D38-91FC-28F7F397C0A9}" type="datetime1">
              <a:rPr lang="hr-HR" smtClean="0"/>
              <a:t>29.5.2012.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48B5B-281D-4B2F-8E2C-524EEF3DF3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AEA018-A5B7-43B2-8E17-0D260969E8B9}" type="datetime1">
              <a:rPr lang="hr-HR" smtClean="0"/>
              <a:t>29.5.2012.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48B5B-281D-4B2F-8E2C-524EEF3DF3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A2360-8827-479A-A02F-420B57ADCD99}" type="datetime1">
              <a:rPr lang="hr-HR" smtClean="0"/>
              <a:t>29.5.2012.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48B5B-281D-4B2F-8E2C-524EEF3DF3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3F7648-38F5-4F3F-B62F-E39F29444F27}" type="datetime1">
              <a:rPr lang="hr-HR" smtClean="0"/>
              <a:t>29.5.2012.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48B5B-281D-4B2F-8E2C-524EEF3DF3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81138E-DF5F-4AAE-996D-33629D63FF0D}" type="datetime1">
              <a:rPr lang="hr-HR" smtClean="0"/>
              <a:t>29.5.2012.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48B5B-281D-4B2F-8E2C-524EEF3DF3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750F6D-CECF-4B89-809A-21E897B60312}" type="datetime1">
              <a:rPr lang="hr-HR" smtClean="0"/>
              <a:t>29.5.2012.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48B5B-281D-4B2F-8E2C-524EEF3DF3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D1FE3-D94C-4D92-8F7A-EFA47C8A05D1}" type="datetime1">
              <a:rPr lang="hr-HR" smtClean="0"/>
              <a:t>29.5.2012.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48B5B-281D-4B2F-8E2C-524EEF3DF3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99D18-A876-4EC0-8DD0-DB941A7C3099}" type="datetime1">
              <a:rPr lang="hr-HR" smtClean="0"/>
              <a:t>29.5.2012.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48B5B-281D-4B2F-8E2C-524EEF3DF3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C59A8E3-A708-47B1-AE2B-ACD9C07BB53F}" type="datetime1">
              <a:rPr lang="hr-HR" smtClean="0"/>
              <a:t>29.5.2012.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DC48B5B-281D-4B2F-8E2C-524EEF3DF3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 smtClean="0"/>
              <a:t>Sveučilište u Zagrebu</a:t>
            </a:r>
            <a:br>
              <a:rPr lang="hr-HR" sz="3200" dirty="0" smtClean="0"/>
            </a:br>
            <a:r>
              <a:rPr lang="hr-HR" sz="3200" dirty="0" smtClean="0"/>
              <a:t>Fakultet elektrotehnike i računarstva</a:t>
            </a:r>
            <a:endParaRPr lang="hr-HR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603272"/>
          </a:xfrm>
        </p:spPr>
        <p:txBody>
          <a:bodyPr/>
          <a:lstStyle/>
          <a:p>
            <a:pPr algn="ctr"/>
            <a:endParaRPr lang="hr-HR" dirty="0" smtClean="0"/>
          </a:p>
          <a:p>
            <a:pPr algn="ctr"/>
            <a:endParaRPr lang="hr-HR" dirty="0" smtClean="0"/>
          </a:p>
          <a:p>
            <a:pPr algn="ctr"/>
            <a:r>
              <a:rPr lang="hr-HR" sz="3600" b="1" dirty="0" smtClean="0"/>
              <a:t>Primjena genetskog programiranja u strojnom učenju</a:t>
            </a:r>
          </a:p>
          <a:p>
            <a:pPr algn="ctr"/>
            <a:endParaRPr lang="hr-HR" dirty="0" smtClean="0"/>
          </a:p>
          <a:p>
            <a:pPr algn="ctr"/>
            <a:r>
              <a:rPr lang="hr-HR" dirty="0" smtClean="0"/>
              <a:t>Karlo Knežević</a:t>
            </a:r>
          </a:p>
          <a:p>
            <a:pPr algn="ctr"/>
            <a:r>
              <a:rPr lang="hr-HR" dirty="0" smtClean="0"/>
              <a:t>Voditelj: doc.dr.sc. Domagoj Jakobović</a:t>
            </a:r>
          </a:p>
          <a:p>
            <a:pPr algn="ctr"/>
            <a:endParaRPr lang="hr-HR" dirty="0" smtClean="0"/>
          </a:p>
          <a:p>
            <a:pPr algn="ctr"/>
            <a:r>
              <a:rPr lang="hr-HR" dirty="0" smtClean="0"/>
              <a:t>Zagreb, 1. lipnja 2012.</a:t>
            </a:r>
          </a:p>
          <a:p>
            <a:pPr algn="ctr"/>
            <a:endParaRPr lang="hr-HR" dirty="0" smtClean="0"/>
          </a:p>
          <a:p>
            <a:pPr algn="ctr"/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Genetski operatori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Reprodukcija</a:t>
            </a:r>
          </a:p>
          <a:p>
            <a:r>
              <a:rPr lang="hr-HR" dirty="0" smtClean="0"/>
              <a:t>Križanje</a:t>
            </a:r>
          </a:p>
          <a:p>
            <a:r>
              <a:rPr lang="hr-HR" dirty="0" smtClean="0"/>
              <a:t>Mutacija</a:t>
            </a:r>
          </a:p>
          <a:p>
            <a:r>
              <a:rPr lang="hr-HR" dirty="0" smtClean="0"/>
              <a:t>Selekcija</a:t>
            </a:r>
          </a:p>
          <a:p>
            <a:pPr lvl="1"/>
            <a:r>
              <a:rPr lang="hr-HR" dirty="0" smtClean="0"/>
              <a:t>Ovisi o dobroti jedinke</a:t>
            </a:r>
          </a:p>
          <a:p>
            <a:pPr lvl="1"/>
            <a:r>
              <a:rPr lang="hr-HR" dirty="0" smtClean="0"/>
              <a:t>Turnirske selekcije</a:t>
            </a:r>
          </a:p>
          <a:p>
            <a:pPr lvl="1"/>
            <a:endParaRPr lang="hr-H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8B5B-281D-4B2F-8E2C-524EEF3DF38C}" type="slidenum">
              <a:rPr lang="hr-HR" smtClean="0"/>
              <a:pPr/>
              <a:t>10</a:t>
            </a:fld>
            <a:endParaRPr lang="hr-HR"/>
          </a:p>
        </p:txBody>
      </p:sp>
      <p:pic>
        <p:nvPicPr>
          <p:cNvPr id="6" name="Picture 5" descr="krizanj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12776"/>
            <a:ext cx="7716327" cy="4020111"/>
          </a:xfrm>
          <a:prstGeom prst="rect">
            <a:avLst/>
          </a:prstGeom>
        </p:spPr>
      </p:pic>
      <p:pic>
        <p:nvPicPr>
          <p:cNvPr id="7" name="Picture 6" descr="mutacij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1412776"/>
            <a:ext cx="7697275" cy="43440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Kontrola rasta jedinke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Problem</a:t>
            </a:r>
          </a:p>
          <a:p>
            <a:pPr lvl="1"/>
            <a:r>
              <a:rPr lang="hr-HR" dirty="0" smtClean="0"/>
              <a:t>Nekontrolirani rast jedinke bez poboljšanja dobrote</a:t>
            </a:r>
          </a:p>
          <a:p>
            <a:r>
              <a:rPr lang="hr-HR" dirty="0" smtClean="0"/>
              <a:t>Rješenja</a:t>
            </a:r>
          </a:p>
          <a:p>
            <a:pPr lvl="1"/>
            <a:r>
              <a:rPr lang="hr-HR" dirty="0" smtClean="0"/>
              <a:t>Uvođenje mjera kažnjavanja prevelikih jedinki</a:t>
            </a:r>
          </a:p>
          <a:p>
            <a:pPr lvl="1"/>
            <a:r>
              <a:rPr lang="hr-HR" dirty="0" smtClean="0"/>
              <a:t>Unaprijed odrediti dubinu ili broj čvorova</a:t>
            </a:r>
          </a:p>
          <a:p>
            <a:pPr lvl="1"/>
            <a:r>
              <a:rPr lang="hr-HR" dirty="0" smtClean="0"/>
              <a:t>Podrezivanje stabla</a:t>
            </a:r>
          </a:p>
          <a:p>
            <a:pPr lvl="1"/>
            <a:r>
              <a:rPr lang="hr-HR" dirty="0" smtClean="0"/>
              <a:t>Kontrolni logički predikat</a:t>
            </a:r>
            <a:endParaRPr lang="hr-H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8B5B-281D-4B2F-8E2C-524EEF3DF38C}" type="slidenum">
              <a:rPr lang="hr-HR" smtClean="0"/>
              <a:pPr/>
              <a:t>11</a:t>
            </a:fld>
            <a:endParaRPr lang="hr-HR"/>
          </a:p>
        </p:txBody>
      </p:sp>
      <p:pic>
        <p:nvPicPr>
          <p:cNvPr id="8" name="Picture 7" descr="bloa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068960"/>
            <a:ext cx="7006501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8B5B-281D-4B2F-8E2C-524EEF3DF38C}" type="slidenum">
              <a:rPr lang="hr-HR" smtClean="0"/>
              <a:pPr/>
              <a:t>12</a:t>
            </a:fld>
            <a:endParaRPr lang="hr-HR"/>
          </a:p>
        </p:txBody>
      </p:sp>
      <p:pic>
        <p:nvPicPr>
          <p:cNvPr id="6" name="Picture 5" descr="gp slik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88640"/>
            <a:ext cx="5648245" cy="6264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Primjena GP u strojnom učenju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Moguć razvoj:</a:t>
            </a:r>
          </a:p>
          <a:p>
            <a:pPr lvl="1"/>
            <a:r>
              <a:rPr lang="hr-HR" dirty="0" smtClean="0">
                <a:solidFill>
                  <a:srgbClr val="FF0000"/>
                </a:solidFill>
              </a:rPr>
              <a:t>Klasifikacijskih algoritama</a:t>
            </a:r>
            <a:r>
              <a:rPr lang="hr-HR" dirty="0" smtClean="0"/>
              <a:t> (DT, UNN)</a:t>
            </a:r>
          </a:p>
          <a:p>
            <a:pPr lvl="1"/>
            <a:r>
              <a:rPr lang="hr-HR" dirty="0" smtClean="0"/>
              <a:t>Klasifikacijskih pravila</a:t>
            </a:r>
          </a:p>
          <a:p>
            <a:pPr lvl="1"/>
            <a:r>
              <a:rPr lang="hr-HR" dirty="0" smtClean="0"/>
              <a:t>Klasifikacijskih aritmetičkih izraza</a:t>
            </a:r>
          </a:p>
          <a:p>
            <a:r>
              <a:rPr lang="hr-HR" dirty="0" smtClean="0"/>
              <a:t>Pomoću GP moguće razviti:</a:t>
            </a:r>
          </a:p>
          <a:p>
            <a:pPr lvl="1"/>
            <a:r>
              <a:rPr lang="hr-HR" dirty="0" smtClean="0"/>
              <a:t>Stabla odluke</a:t>
            </a:r>
          </a:p>
          <a:p>
            <a:pPr lvl="1"/>
            <a:r>
              <a:rPr lang="hr-HR" dirty="0" smtClean="0"/>
              <a:t>Stabla odluke temeljena na fuzzy logici</a:t>
            </a:r>
          </a:p>
          <a:p>
            <a:pPr lvl="1"/>
            <a:r>
              <a:rPr lang="hr-HR" dirty="0" smtClean="0"/>
              <a:t>Neuronske mreže</a:t>
            </a: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Fakultet elektrotehnike i računarstva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8B5B-281D-4B2F-8E2C-524EEF3DF38C}" type="slidenum">
              <a:rPr lang="hr-HR" smtClean="0"/>
              <a:pPr/>
              <a:t>13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Razvoj stabla odluke uporabom GP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Izgradnja klasifikatora</a:t>
            </a:r>
          </a:p>
          <a:p>
            <a:pPr lvl="1"/>
            <a:r>
              <a:rPr lang="hr-HR" dirty="0" smtClean="0"/>
              <a:t>F={</a:t>
            </a:r>
            <a:r>
              <a:rPr lang="hr-HR" sz="2400" dirty="0" smtClean="0"/>
              <a:t>vrijeme, temperatura, vlažnost, vjetrovitost</a:t>
            </a:r>
            <a:r>
              <a:rPr lang="hr-HR" dirty="0" smtClean="0"/>
              <a:t>}</a:t>
            </a:r>
          </a:p>
          <a:p>
            <a:pPr lvl="1"/>
            <a:r>
              <a:rPr lang="hr-HR" dirty="0" smtClean="0"/>
              <a:t>T={0,1}</a:t>
            </a:r>
          </a:p>
          <a:p>
            <a:pPr lvl="1"/>
            <a:r>
              <a:rPr lang="hr-HR" dirty="0" smtClean="0"/>
              <a:t>Funkcija dobrote koristi informacijsku dobit</a:t>
            </a:r>
          </a:p>
          <a:p>
            <a:r>
              <a:rPr lang="hr-HR" dirty="0" smtClean="0"/>
              <a:t>Diskretne vrijednosti atributa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8B5B-281D-4B2F-8E2C-524EEF3DF38C}" type="slidenum">
              <a:rPr lang="hr-HR" smtClean="0"/>
              <a:pPr/>
              <a:t>14</a:t>
            </a:fld>
            <a:endParaRPr lang="hr-HR"/>
          </a:p>
        </p:txBody>
      </p:sp>
      <p:pic>
        <p:nvPicPr>
          <p:cNvPr id="8" name="Picture 7" descr="koza stabl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1556792"/>
            <a:ext cx="6392168" cy="4363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Stabla odluke s atributima kontinuranih vrijednosti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F </a:t>
            </a:r>
            <a:r>
              <a:rPr lang="hr-HR" dirty="0" smtClean="0">
                <a:latin typeface="Calibri"/>
                <a:cs typeface="Calibri"/>
              </a:rPr>
              <a:t>→</a:t>
            </a:r>
            <a:r>
              <a:rPr lang="hr-HR" dirty="0" smtClean="0"/>
              <a:t> linearne kombinacije</a:t>
            </a:r>
          </a:p>
          <a:p>
            <a:r>
              <a:rPr lang="hr-HR" dirty="0" smtClean="0"/>
              <a:t>Kontinuirane vrijednosti atributa</a:t>
            </a:r>
          </a:p>
          <a:p>
            <a:r>
              <a:rPr lang="hr-HR" dirty="0" smtClean="0"/>
              <a:t>2 skupine:</a:t>
            </a:r>
          </a:p>
          <a:p>
            <a:pPr lvl="1"/>
            <a:r>
              <a:rPr lang="hr-HR" dirty="0" smtClean="0"/>
              <a:t>Nelinearna stabla</a:t>
            </a:r>
          </a:p>
          <a:p>
            <a:pPr lvl="1"/>
            <a:r>
              <a:rPr lang="hr-HR" dirty="0" smtClean="0"/>
              <a:t>Linearna stabla</a:t>
            </a:r>
          </a:p>
          <a:p>
            <a:pPr lvl="1"/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8B5B-281D-4B2F-8E2C-524EEF3DF38C}" type="slidenum">
              <a:rPr lang="hr-HR" smtClean="0"/>
              <a:pPr/>
              <a:t>15</a:t>
            </a:fld>
            <a:endParaRPr lang="hr-HR"/>
          </a:p>
        </p:txBody>
      </p:sp>
      <p:pic>
        <p:nvPicPr>
          <p:cNvPr id="6" name="Picture 5" descr="nelinearn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556792"/>
            <a:ext cx="7596336" cy="3511222"/>
          </a:xfrm>
          <a:prstGeom prst="rect">
            <a:avLst/>
          </a:prstGeom>
        </p:spPr>
      </p:pic>
      <p:pic>
        <p:nvPicPr>
          <p:cNvPr id="7" name="Picture 6" descr="linearn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1484784"/>
            <a:ext cx="7737348" cy="3542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Usporedba s algoritmom ID3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ID3</a:t>
            </a:r>
          </a:p>
          <a:p>
            <a:pPr lvl="1"/>
            <a:r>
              <a:rPr lang="hr-HR" dirty="0" smtClean="0"/>
              <a:t>Pohlepan algoritam, pretražuje potpun prostor hipoteza</a:t>
            </a:r>
          </a:p>
          <a:p>
            <a:pPr lvl="1"/>
            <a:r>
              <a:rPr lang="hr-HR" dirty="0" smtClean="0"/>
              <a:t>Stablo konzistentno sa svim prijerima za učenje</a:t>
            </a:r>
          </a:p>
          <a:p>
            <a:r>
              <a:rPr lang="hr-HR" dirty="0" smtClean="0"/>
              <a:t>Glavni problem:</a:t>
            </a:r>
          </a:p>
          <a:p>
            <a:pPr lvl="1"/>
            <a:r>
              <a:rPr lang="hr-HR" dirty="0" smtClean="0"/>
              <a:t>Prenaučenost </a:t>
            </a:r>
            <a:r>
              <a:rPr lang="hr-HR" dirty="0" smtClean="0">
                <a:latin typeface="Calibri"/>
                <a:cs typeface="Calibri"/>
              </a:rPr>
              <a:t>→ podrezivanje, ograničenje dubine?</a:t>
            </a:r>
          </a:p>
          <a:p>
            <a:pPr lvl="1"/>
            <a:r>
              <a:rPr lang="hr-HR" dirty="0" smtClean="0">
                <a:latin typeface="Calibri"/>
                <a:cs typeface="Calibri"/>
              </a:rPr>
              <a:t>Manjak primjera za učenje</a:t>
            </a:r>
            <a:endParaRPr lang="hr-H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8B5B-281D-4B2F-8E2C-524EEF3DF38C}" type="slidenum">
              <a:rPr lang="hr-HR" smtClean="0"/>
              <a:pPr/>
              <a:t>16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Regresija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Kako pronaći funkciju koja dobro interpolira zadane točke?</a:t>
            </a:r>
          </a:p>
          <a:p>
            <a:r>
              <a:rPr lang="hr-HR" dirty="0" smtClean="0"/>
              <a:t>Unaprijed odrediti F i T</a:t>
            </a:r>
          </a:p>
          <a:p>
            <a:r>
              <a:rPr lang="hr-HR" dirty="0" smtClean="0"/>
              <a:t>Ovakve probleme GP rješava izuzetno efikasno</a:t>
            </a:r>
          </a:p>
          <a:p>
            <a:r>
              <a:rPr lang="hr-HR" dirty="0" smtClean="0"/>
              <a:t>Bloat!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8B5B-281D-4B2F-8E2C-524EEF3DF38C}" type="slidenum">
              <a:rPr lang="hr-HR" smtClean="0"/>
              <a:pPr/>
              <a:t>17</a:t>
            </a:fld>
            <a:endParaRPr lang="hr-HR"/>
          </a:p>
        </p:txBody>
      </p:sp>
      <p:pic>
        <p:nvPicPr>
          <p:cNvPr id="6" name="Picture 5" descr="regresija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340768"/>
            <a:ext cx="7200800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Prednosti i nedostaci GP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Prednosti</a:t>
            </a:r>
          </a:p>
          <a:p>
            <a:pPr lvl="1"/>
            <a:r>
              <a:rPr lang="hr-HR" dirty="0" smtClean="0"/>
              <a:t>Robusnost</a:t>
            </a:r>
          </a:p>
          <a:p>
            <a:pPr lvl="1"/>
            <a:r>
              <a:rPr lang="hr-HR" dirty="0" smtClean="0"/>
              <a:t>Rad sa zašumljenim podacima</a:t>
            </a:r>
            <a:endParaRPr lang="hr-HR" dirty="0" smtClean="0"/>
          </a:p>
          <a:p>
            <a:pPr lvl="1"/>
            <a:r>
              <a:rPr lang="hr-HR" dirty="0" smtClean="0">
                <a:solidFill>
                  <a:srgbClr val="FF0000"/>
                </a:solidFill>
              </a:rPr>
              <a:t>Globalno pretraživanje prostora</a:t>
            </a:r>
          </a:p>
          <a:p>
            <a:pPr lvl="2"/>
            <a:r>
              <a:rPr lang="hr-HR" dirty="0" smtClean="0"/>
              <a:t>Izbjegava lokalne optimume!</a:t>
            </a:r>
          </a:p>
          <a:p>
            <a:r>
              <a:rPr lang="hr-HR" dirty="0" smtClean="0"/>
              <a:t>Nedostatak</a:t>
            </a:r>
          </a:p>
          <a:p>
            <a:pPr lvl="1"/>
            <a:r>
              <a:rPr lang="hr-HR" dirty="0" smtClean="0"/>
              <a:t>Česta potreba za evaluacijom jedinki (sporost)</a:t>
            </a:r>
          </a:p>
          <a:p>
            <a:pPr lvl="1"/>
            <a:r>
              <a:rPr lang="hr-HR" dirty="0" smtClean="0"/>
              <a:t>Bloat</a:t>
            </a:r>
          </a:p>
          <a:p>
            <a:pPr lvl="1"/>
            <a:r>
              <a:rPr lang="hr-HR" dirty="0" smtClean="0"/>
              <a:t>Efikasno odrediti F, T i funkciju dobrote</a:t>
            </a:r>
            <a:endParaRPr lang="hr-H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8B5B-281D-4B2F-8E2C-524EEF3DF38C}" type="slidenum">
              <a:rPr lang="hr-HR" smtClean="0"/>
              <a:pPr/>
              <a:t>18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Efikasna izgradnja stabla za klasifikaciju i regresiju</a:t>
            </a:r>
          </a:p>
          <a:p>
            <a:r>
              <a:rPr lang="hr-HR" dirty="0" smtClean="0"/>
              <a:t>Pretražuje globalni prostor rješenja</a:t>
            </a:r>
          </a:p>
          <a:p>
            <a:r>
              <a:rPr lang="hr-HR" dirty="0" smtClean="0"/>
              <a:t>Genetski operatori doprinose robusnosti izgrađenog klasifikatora</a:t>
            </a:r>
          </a:p>
          <a:p>
            <a:r>
              <a:rPr lang="hr-HR" dirty="0" smtClean="0"/>
              <a:t>Poboljšana klasifikacija u </a:t>
            </a:r>
            <a:r>
              <a:rPr lang="hr-HR" smtClean="0"/>
              <a:t>odnosu determinističke algoritme SU</a:t>
            </a:r>
            <a:endParaRPr lang="hr-HR" dirty="0" smtClean="0"/>
          </a:p>
          <a:p>
            <a:r>
              <a:rPr lang="hr-HR" dirty="0" smtClean="0"/>
              <a:t>Pažljivo odabrati funkciju dobrote i riješiti problem prekomjernog rasta jedinke</a:t>
            </a: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8B5B-281D-4B2F-8E2C-524EEF3DF38C}" type="slidenum">
              <a:rPr lang="hr-HR" smtClean="0"/>
              <a:pPr/>
              <a:t>19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Uvod</a:t>
            </a:r>
          </a:p>
          <a:p>
            <a:r>
              <a:rPr lang="hr-HR" dirty="0" smtClean="0"/>
              <a:t>Strojno učenje</a:t>
            </a:r>
          </a:p>
          <a:p>
            <a:r>
              <a:rPr lang="hr-HR" dirty="0" smtClean="0"/>
              <a:t>Genetsko programiranje</a:t>
            </a:r>
          </a:p>
          <a:p>
            <a:r>
              <a:rPr lang="hr-HR" dirty="0" smtClean="0"/>
              <a:t>Primjena GP u strojnom učenju</a:t>
            </a:r>
          </a:p>
          <a:p>
            <a:r>
              <a:rPr lang="hr-HR" dirty="0" smtClean="0"/>
              <a:t>Zaključak</a:t>
            </a:r>
            <a:endParaRPr lang="hr-HR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8B5B-281D-4B2F-8E2C-524EEF3DF38C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Hvala na pozornosti</a:t>
            </a: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8B5B-281D-4B2F-8E2C-524EEF3DF38C}" type="slidenum">
              <a:rPr lang="hr-HR" smtClean="0"/>
              <a:pPr/>
              <a:t>20</a:t>
            </a:fld>
            <a:endParaRPr lang="hr-HR"/>
          </a:p>
        </p:txBody>
      </p:sp>
      <p:pic>
        <p:nvPicPr>
          <p:cNvPr id="6" name="Picture 5" descr="robo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348880"/>
            <a:ext cx="4457700" cy="3457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Uvod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Dubinska analiza podataka (engl. data mining)</a:t>
            </a:r>
          </a:p>
          <a:p>
            <a:r>
              <a:rPr lang="hr-HR" dirty="0" smtClean="0"/>
              <a:t>Umjetna inteligencija</a:t>
            </a:r>
          </a:p>
          <a:p>
            <a:pPr lvl="1"/>
            <a:r>
              <a:rPr lang="hr-HR" dirty="0" smtClean="0"/>
              <a:t>Inteligentno ponašanje + strojno učenje</a:t>
            </a:r>
          </a:p>
          <a:p>
            <a:r>
              <a:rPr lang="hr-HR" dirty="0" smtClean="0"/>
              <a:t>Motivacija</a:t>
            </a:r>
          </a:p>
          <a:p>
            <a:pPr lvl="1"/>
            <a:r>
              <a:rPr lang="hr-HR" dirty="0" smtClean="0"/>
              <a:t>Kako postići da računalo učini nešto korisno, a da mu nismo rekli kako to treba učiniti?</a:t>
            </a:r>
          </a:p>
          <a:p>
            <a:r>
              <a:rPr lang="hr-HR" dirty="0" smtClean="0"/>
              <a:t>Rješenje</a:t>
            </a:r>
          </a:p>
          <a:p>
            <a:pPr lvl="1"/>
            <a:r>
              <a:rPr lang="hr-HR" dirty="0" smtClean="0"/>
              <a:t>Evolucijski algoritmi: GP, ...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8B5B-281D-4B2F-8E2C-524EEF3DF38C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Strojno učenje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FF0000"/>
                </a:solidFill>
              </a:rPr>
              <a:t>Programiranje računala</a:t>
            </a:r>
            <a:r>
              <a:rPr lang="hr-HR" sz="2800" dirty="0" smtClean="0"/>
              <a:t> na način da </a:t>
            </a:r>
            <a:r>
              <a:rPr lang="hr-HR" sz="2800" dirty="0" smtClean="0">
                <a:solidFill>
                  <a:srgbClr val="FF0000"/>
                </a:solidFill>
              </a:rPr>
              <a:t>optimiraju</a:t>
            </a:r>
            <a:r>
              <a:rPr lang="hr-HR" sz="2800" dirty="0" smtClean="0"/>
              <a:t> neki </a:t>
            </a:r>
            <a:r>
              <a:rPr lang="hr-HR" sz="2800" dirty="0" smtClean="0">
                <a:solidFill>
                  <a:srgbClr val="FF0000"/>
                </a:solidFill>
              </a:rPr>
              <a:t>kriterij uspješnosti</a:t>
            </a:r>
            <a:r>
              <a:rPr lang="hr-HR" sz="2800" dirty="0" smtClean="0"/>
              <a:t> temeljem </a:t>
            </a:r>
            <a:r>
              <a:rPr lang="hr-HR" sz="2800" dirty="0" smtClean="0">
                <a:solidFill>
                  <a:srgbClr val="FF0000"/>
                </a:solidFill>
              </a:rPr>
              <a:t>podatkovnih primjera</a:t>
            </a:r>
            <a:r>
              <a:rPr lang="hr-HR" sz="2800" dirty="0" smtClean="0"/>
              <a:t> ili </a:t>
            </a:r>
            <a:r>
              <a:rPr lang="hr-HR" sz="2800" dirty="0" smtClean="0">
                <a:solidFill>
                  <a:srgbClr val="FF0000"/>
                </a:solidFill>
              </a:rPr>
              <a:t>prethodnog iskustva</a:t>
            </a:r>
          </a:p>
          <a:p>
            <a:r>
              <a:rPr lang="hr-HR" dirty="0" smtClean="0"/>
              <a:t>Vrste SU:</a:t>
            </a:r>
          </a:p>
          <a:p>
            <a:pPr lvl="1"/>
            <a:r>
              <a:rPr lang="hr-HR" dirty="0" smtClean="0"/>
              <a:t>Nadzirano učenje</a:t>
            </a:r>
          </a:p>
          <a:p>
            <a:pPr lvl="1"/>
            <a:r>
              <a:rPr lang="hr-HR" dirty="0" smtClean="0"/>
              <a:t>Nenadzirano učenje</a:t>
            </a:r>
          </a:p>
          <a:p>
            <a:pPr lvl="1"/>
            <a:r>
              <a:rPr lang="hr-HR" dirty="0" smtClean="0"/>
              <a:t>Podržano učenje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8B5B-281D-4B2F-8E2C-524EEF3DF38C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Nadzirano učenje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D={(primjer, razred)}</a:t>
            </a:r>
          </a:p>
          <a:p>
            <a:r>
              <a:rPr lang="hr-HR" dirty="0" smtClean="0"/>
              <a:t>Postupci:</a:t>
            </a:r>
          </a:p>
          <a:p>
            <a:pPr lvl="1"/>
            <a:r>
              <a:rPr lang="hr-HR" dirty="0" smtClean="0"/>
              <a:t>Klasifikacija</a:t>
            </a:r>
          </a:p>
          <a:p>
            <a:pPr lvl="1"/>
            <a:r>
              <a:rPr lang="hr-HR" dirty="0" smtClean="0"/>
              <a:t>Regresija</a:t>
            </a:r>
          </a:p>
          <a:p>
            <a:r>
              <a:rPr lang="hr-HR" dirty="0" smtClean="0"/>
              <a:t>K</a:t>
            </a:r>
            <a:r>
              <a:rPr lang="hr-HR" dirty="0" smtClean="0"/>
              <a:t>lasifikacija:</a:t>
            </a:r>
          </a:p>
          <a:p>
            <a:pPr lvl="1"/>
            <a:r>
              <a:rPr lang="hr-HR" dirty="0" smtClean="0"/>
              <a:t>Pripada li primjer x razredu R</a:t>
            </a:r>
          </a:p>
          <a:p>
            <a:r>
              <a:rPr lang="hr-HR" dirty="0" smtClean="0"/>
              <a:t>Regresija</a:t>
            </a:r>
          </a:p>
          <a:p>
            <a:pPr lvl="1"/>
            <a:r>
              <a:rPr lang="hr-HR" dirty="0" smtClean="0"/>
              <a:t>Učenje nepoznate funkcije na temelju primjera D</a:t>
            </a:r>
            <a:endParaRPr lang="hr-H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8B5B-281D-4B2F-8E2C-524EEF3DF38C}" type="slidenum">
              <a:rPr lang="hr-HR" smtClean="0"/>
              <a:pPr/>
              <a:t>5</a:t>
            </a:fld>
            <a:endParaRPr lang="hr-HR"/>
          </a:p>
        </p:txBody>
      </p:sp>
      <p:pic>
        <p:nvPicPr>
          <p:cNvPr id="6" name="Picture 2" descr="D:\FAKULTET\FER\2. DIPLOMSKI STUDIJ FER\2. ljetni semestar 1112\Diplomski seminar\Slike\regresij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573016"/>
            <a:ext cx="7499350" cy="25727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Odabir modela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Optimizacija hiperparametara </a:t>
            </a:r>
            <a:r>
              <a:rPr lang="hr-HR" dirty="0" smtClean="0">
                <a:solidFill>
                  <a:srgbClr val="FF0000"/>
                </a:solidFill>
              </a:rPr>
              <a:t>čega</a:t>
            </a:r>
            <a:r>
              <a:rPr lang="hr-HR" dirty="0" smtClean="0"/>
              <a:t>?</a:t>
            </a:r>
          </a:p>
          <a:p>
            <a:r>
              <a:rPr lang="hr-HR" dirty="0" smtClean="0"/>
              <a:t>Mogući problemi</a:t>
            </a:r>
          </a:p>
          <a:p>
            <a:pPr lvl="1"/>
            <a:r>
              <a:rPr lang="hr-HR" dirty="0" smtClean="0"/>
              <a:t>Prenaučenost (engl. overfitting)</a:t>
            </a:r>
          </a:p>
          <a:p>
            <a:pPr lvl="1"/>
            <a:r>
              <a:rPr lang="hr-HR" dirty="0" smtClean="0"/>
              <a:t>Podnaučenost (engl. underfitting)</a:t>
            </a: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8B5B-281D-4B2F-8E2C-524EEF3DF38C}" type="slidenum">
              <a:rPr lang="hr-HR" smtClean="0"/>
              <a:pPr/>
              <a:t>6</a:t>
            </a:fld>
            <a:endParaRPr lang="hr-HR"/>
          </a:p>
        </p:txBody>
      </p:sp>
      <p:pic>
        <p:nvPicPr>
          <p:cNvPr id="7" name="Picture 6" descr="prenaučenost_podnaučenos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4077072"/>
            <a:ext cx="7200800" cy="21797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Tipovi modela strojnog učenja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Generativni i diskriminativni modeli</a:t>
            </a:r>
          </a:p>
          <a:p>
            <a:pPr lvl="1"/>
            <a:r>
              <a:rPr lang="hr-HR" dirty="0" smtClean="0"/>
              <a:t>Probabilistički ili neprobabilistički</a:t>
            </a:r>
          </a:p>
          <a:p>
            <a:r>
              <a:rPr lang="hr-HR" dirty="0" smtClean="0"/>
              <a:t>Parametarski i neparametarski</a:t>
            </a:r>
          </a:p>
          <a:p>
            <a:r>
              <a:rPr lang="hr-HR" dirty="0" smtClean="0"/>
              <a:t>Linearni i nelinearni</a:t>
            </a:r>
          </a:p>
          <a:p>
            <a:r>
              <a:rPr lang="hr-HR" dirty="0" smtClean="0"/>
              <a:t>Primjeri:</a:t>
            </a:r>
          </a:p>
          <a:p>
            <a:pPr lvl="1"/>
            <a:r>
              <a:rPr lang="hr-HR" dirty="0" smtClean="0"/>
              <a:t>G: Bayesov klasifikator, ...</a:t>
            </a:r>
          </a:p>
          <a:p>
            <a:pPr lvl="1"/>
            <a:r>
              <a:rPr lang="hr-HR" dirty="0" smtClean="0"/>
              <a:t>D: perceptron, SVM, LDA, kNN, stabla odluke,...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8B5B-281D-4B2F-8E2C-524EEF3DF38C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Genetsko porgramiranje (GP)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Evolucijski algoritam</a:t>
            </a:r>
          </a:p>
          <a:p>
            <a:r>
              <a:rPr lang="hr-HR" dirty="0" smtClean="0"/>
              <a:t>John R. Koza, 1992.</a:t>
            </a:r>
          </a:p>
          <a:p>
            <a:r>
              <a:rPr lang="hr-HR" dirty="0" smtClean="0"/>
              <a:t>Rješenje: </a:t>
            </a:r>
            <a:r>
              <a:rPr lang="hr-HR" dirty="0" smtClean="0">
                <a:solidFill>
                  <a:srgbClr val="FF0000"/>
                </a:solidFill>
              </a:rPr>
              <a:t>računalni program</a:t>
            </a:r>
            <a:endParaRPr lang="hr-HR" dirty="0" smtClean="0"/>
          </a:p>
          <a:p>
            <a:r>
              <a:rPr lang="hr-HR" dirty="0" smtClean="0"/>
              <a:t>Razlike u odnosu na GA:</a:t>
            </a:r>
          </a:p>
          <a:p>
            <a:pPr lvl="1"/>
            <a:r>
              <a:rPr lang="hr-HR" dirty="0" smtClean="0"/>
              <a:t>Rješenje: program</a:t>
            </a:r>
          </a:p>
          <a:p>
            <a:pPr lvl="1"/>
            <a:r>
              <a:rPr lang="hr-HR" dirty="0" smtClean="0"/>
              <a:t>Promjenjiva veličina jedinke (bloat!)</a:t>
            </a:r>
          </a:p>
          <a:p>
            <a:pPr lvl="1"/>
            <a:r>
              <a:rPr lang="hr-HR" dirty="0" smtClean="0"/>
              <a:t>Djelovanje genetskih operatora ovisi o prikazu programa</a:t>
            </a:r>
          </a:p>
          <a:p>
            <a:r>
              <a:rPr lang="hr-HR" dirty="0" smtClean="0"/>
              <a:t>Više vrsta GP (prikaz programa)</a:t>
            </a: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8B5B-281D-4B2F-8E2C-524EEF3DF38C}" type="slidenum">
              <a:rPr lang="hr-HR" smtClean="0"/>
              <a:pPr/>
              <a:t>8</a:t>
            </a:fld>
            <a:endParaRPr lang="hr-HR"/>
          </a:p>
        </p:txBody>
      </p:sp>
      <p:pic>
        <p:nvPicPr>
          <p:cNvPr id="6" name="Picture 2" descr="D:\FAKULTET\FER\2. DIPLOMSKI STUDIJ FER\2. ljetni semestar 1112\Diplomski seminar\Slike\prikaz G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221088"/>
            <a:ext cx="7499350" cy="21911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Formalna definicija stablastog GP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Skup završnih (T) i funkcijskih znakova (F)</a:t>
            </a:r>
          </a:p>
          <a:p>
            <a:r>
              <a:rPr lang="hr-HR" dirty="0" smtClean="0"/>
              <a:t>Prilikom izgradnje stabla, poštuju se predefinirana pravila</a:t>
            </a: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Fakultet elektrotehnike i računarstva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8B5B-281D-4B2F-8E2C-524EEF3DF38C}" type="slidenum">
              <a:rPr lang="hr-HR" smtClean="0"/>
              <a:pPr/>
              <a:t>9</a:t>
            </a:fld>
            <a:endParaRPr lang="hr-HR"/>
          </a:p>
        </p:txBody>
      </p:sp>
      <p:pic>
        <p:nvPicPr>
          <p:cNvPr id="7" name="Content Placeholder 5" descr="prikaz stabl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1556792"/>
            <a:ext cx="4096322" cy="46393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242</TotalTime>
  <Words>611</Words>
  <Application>Microsoft Office PowerPoint</Application>
  <PresentationFormat>On-screen Show (4:3)</PresentationFormat>
  <Paragraphs>168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Sveučilište u Zagrebu Fakultet elektrotehnike i računarstva</vt:lpstr>
      <vt:lpstr>Sadržaj</vt:lpstr>
      <vt:lpstr>Uvod</vt:lpstr>
      <vt:lpstr>Strojno učenje</vt:lpstr>
      <vt:lpstr>Nadzirano učenje</vt:lpstr>
      <vt:lpstr>Odabir modela</vt:lpstr>
      <vt:lpstr>Tipovi modela strojnog učenja</vt:lpstr>
      <vt:lpstr>Genetsko porgramiranje (GP)</vt:lpstr>
      <vt:lpstr>Formalna definicija stablastog GP</vt:lpstr>
      <vt:lpstr>Genetski operatori</vt:lpstr>
      <vt:lpstr>Kontrola rasta jedinke</vt:lpstr>
      <vt:lpstr>Slide 12</vt:lpstr>
      <vt:lpstr>Primjena GP u strojnom učenju</vt:lpstr>
      <vt:lpstr>Razvoj stabla odluke uporabom GP</vt:lpstr>
      <vt:lpstr>Stabla odluke s atributima kontinuranih vrijednosti</vt:lpstr>
      <vt:lpstr>Usporedba s algoritmom ID3</vt:lpstr>
      <vt:lpstr>Regresija</vt:lpstr>
      <vt:lpstr>Prednosti i nedostaci GP</vt:lpstr>
      <vt:lpstr>Zaključak</vt:lpstr>
      <vt:lpstr>Pitanja?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Karlo</dc:creator>
  <cp:lastModifiedBy>Karlo</cp:lastModifiedBy>
  <cp:revision>43</cp:revision>
  <dcterms:created xsi:type="dcterms:W3CDTF">2012-05-11T14:45:49Z</dcterms:created>
  <dcterms:modified xsi:type="dcterms:W3CDTF">2012-05-29T14:00:15Z</dcterms:modified>
</cp:coreProperties>
</file>