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6" r:id="rId5"/>
    <p:sldId id="269" r:id="rId6"/>
    <p:sldId id="270" r:id="rId7"/>
    <p:sldId id="277" r:id="rId8"/>
    <p:sldId id="276" r:id="rId9"/>
    <p:sldId id="279" r:id="rId10"/>
    <p:sldId id="264" r:id="rId11"/>
    <p:sldId id="259" r:id="rId12"/>
    <p:sldId id="260" r:id="rId13"/>
    <p:sldId id="261" r:id="rId14"/>
    <p:sldId id="262" r:id="rId15"/>
    <p:sldId id="263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a\Desktop\Luka.Faks\Testiran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a\Desktop\Luka.Faks\Testiranj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a\Desktop\Luka.Faks\Testiran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a\Desktop\Luka.Faks\Testiranj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a\Desktop\Luka.Faks\Testiran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lineChart>
        <c:grouping val="standard"/>
        <c:ser>
          <c:idx val="0"/>
          <c:order val="0"/>
          <c:tx>
            <c:v>Broj jedinki</c:v>
          </c:tx>
          <c:cat>
            <c:numRef>
              <c:f>Sheet1!$B$1:$G$1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24</c:v>
                </c:pt>
                <c:pt idx="5">
                  <c:v>31</c:v>
                </c:pt>
              </c:numCache>
            </c:numRef>
          </c:cat>
          <c:val>
            <c:numRef>
              <c:f>Sheet1!$B$12:$G$12</c:f>
              <c:numCache>
                <c:formatCode>General</c:formatCode>
                <c:ptCount val="6"/>
                <c:pt idx="0">
                  <c:v>587.5</c:v>
                </c:pt>
                <c:pt idx="1">
                  <c:v>634.1</c:v>
                </c:pt>
                <c:pt idx="2">
                  <c:v>477.1</c:v>
                </c:pt>
                <c:pt idx="3">
                  <c:v>503</c:v>
                </c:pt>
                <c:pt idx="4">
                  <c:v>480.2</c:v>
                </c:pt>
                <c:pt idx="5">
                  <c:v>463.9</c:v>
                </c:pt>
              </c:numCache>
            </c:numRef>
          </c:val>
        </c:ser>
        <c:ser>
          <c:idx val="1"/>
          <c:order val="1"/>
          <c:tx>
            <c:v>Populacija</c:v>
          </c:tx>
          <c:cat>
            <c:numRef>
              <c:f>Sheet1!$B$1:$G$1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24</c:v>
                </c:pt>
                <c:pt idx="5">
                  <c:v>31</c:v>
                </c:pt>
              </c:numCache>
            </c:numRef>
          </c:cat>
          <c:val>
            <c:numRef>
              <c:f>Sheet1!$B$24:$G$24</c:f>
              <c:numCache>
                <c:formatCode>General</c:formatCode>
                <c:ptCount val="6"/>
                <c:pt idx="0">
                  <c:v>568.58600000000001</c:v>
                </c:pt>
                <c:pt idx="1">
                  <c:v>595.88099999999997</c:v>
                </c:pt>
                <c:pt idx="2">
                  <c:v>608.38599999999997</c:v>
                </c:pt>
                <c:pt idx="3">
                  <c:v>624.745</c:v>
                </c:pt>
                <c:pt idx="4">
                  <c:v>593.31799999999942</c:v>
                </c:pt>
                <c:pt idx="5">
                  <c:v>592.83800000000008</c:v>
                </c:pt>
              </c:numCache>
            </c:numRef>
          </c:val>
        </c:ser>
        <c:ser>
          <c:idx val="2"/>
          <c:order val="2"/>
          <c:tx>
            <c:v>Najboljih 5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Sheet1!$B$36:$G$36</c:f>
              <c:numCache>
                <c:formatCode>General</c:formatCode>
                <c:ptCount val="6"/>
                <c:pt idx="0">
                  <c:v>613.41499999999996</c:v>
                </c:pt>
                <c:pt idx="1">
                  <c:v>622.80399999999997</c:v>
                </c:pt>
                <c:pt idx="2">
                  <c:v>642.82400000000007</c:v>
                </c:pt>
                <c:pt idx="3">
                  <c:v>635.09900000000005</c:v>
                </c:pt>
                <c:pt idx="4">
                  <c:v>633.54050000000007</c:v>
                </c:pt>
                <c:pt idx="5">
                  <c:v>628.28199999999993</c:v>
                </c:pt>
              </c:numCache>
            </c:numRef>
          </c:val>
        </c:ser>
        <c:marker val="1"/>
        <c:axId val="57011200"/>
        <c:axId val="58139776"/>
      </c:lineChart>
      <c:catAx>
        <c:axId val="57011200"/>
        <c:scaling>
          <c:orientation val="minMax"/>
        </c:scaling>
        <c:axPos val="b"/>
        <c:numFmt formatCode="General" sourceLinked="1"/>
        <c:tickLblPos val="nextTo"/>
        <c:crossAx val="58139776"/>
        <c:crosses val="autoZero"/>
        <c:auto val="1"/>
        <c:lblAlgn val="ctr"/>
        <c:lblOffset val="100"/>
      </c:catAx>
      <c:valAx>
        <c:axId val="58139776"/>
        <c:scaling>
          <c:orientation val="minMax"/>
          <c:max val="650"/>
          <c:min val="450"/>
        </c:scaling>
        <c:axPos val="l"/>
        <c:majorGridlines/>
        <c:numFmt formatCode="General" sourceLinked="1"/>
        <c:tickLblPos val="nextTo"/>
        <c:crossAx val="5701120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lineChart>
        <c:grouping val="standard"/>
        <c:ser>
          <c:idx val="0"/>
          <c:order val="0"/>
          <c:tx>
            <c:v>Broj jedinki</c:v>
          </c:tx>
          <c:cat>
            <c:strRef>
              <c:f>Sheet2!$B$2:$G$2</c:f>
              <c:strCache>
                <c:ptCount val="6"/>
                <c:pt idx="0">
                  <c:v>8x3</c:v>
                </c:pt>
                <c:pt idx="1">
                  <c:v>8x2x3</c:v>
                </c:pt>
                <c:pt idx="2">
                  <c:v>8x3x3</c:v>
                </c:pt>
                <c:pt idx="3">
                  <c:v>8x5x3</c:v>
                </c:pt>
                <c:pt idx="4">
                  <c:v>8x12x3</c:v>
                </c:pt>
                <c:pt idx="5">
                  <c:v>8x16x3</c:v>
                </c:pt>
              </c:strCache>
            </c:strRef>
          </c:cat>
          <c:val>
            <c:numRef>
              <c:f>Sheet2!$B$13:$G$13</c:f>
              <c:numCache>
                <c:formatCode>General</c:formatCode>
                <c:ptCount val="6"/>
                <c:pt idx="0">
                  <c:v>703.6</c:v>
                </c:pt>
                <c:pt idx="1">
                  <c:v>494.7</c:v>
                </c:pt>
                <c:pt idx="2">
                  <c:v>384</c:v>
                </c:pt>
                <c:pt idx="3">
                  <c:v>517.79999999999995</c:v>
                </c:pt>
                <c:pt idx="4">
                  <c:v>502.1</c:v>
                </c:pt>
                <c:pt idx="5">
                  <c:v>598.6</c:v>
                </c:pt>
              </c:numCache>
            </c:numRef>
          </c:val>
        </c:ser>
        <c:ser>
          <c:idx val="1"/>
          <c:order val="1"/>
          <c:tx>
            <c:v>Populacija</c:v>
          </c:tx>
          <c:cat>
            <c:strRef>
              <c:f>Sheet2!$B$2:$G$2</c:f>
              <c:strCache>
                <c:ptCount val="6"/>
                <c:pt idx="0">
                  <c:v>8x3</c:v>
                </c:pt>
                <c:pt idx="1">
                  <c:v>8x2x3</c:v>
                </c:pt>
                <c:pt idx="2">
                  <c:v>8x3x3</c:v>
                </c:pt>
                <c:pt idx="3">
                  <c:v>8x5x3</c:v>
                </c:pt>
                <c:pt idx="4">
                  <c:v>8x12x3</c:v>
                </c:pt>
                <c:pt idx="5">
                  <c:v>8x16x3</c:v>
                </c:pt>
              </c:strCache>
            </c:strRef>
          </c:cat>
          <c:val>
            <c:numRef>
              <c:f>Sheet2!$B$24:$G$24</c:f>
              <c:numCache>
                <c:formatCode>General</c:formatCode>
                <c:ptCount val="6"/>
                <c:pt idx="0">
                  <c:v>491.58599999999979</c:v>
                </c:pt>
                <c:pt idx="1">
                  <c:v>608.34599999999955</c:v>
                </c:pt>
                <c:pt idx="2">
                  <c:v>674.48800000000051</c:v>
                </c:pt>
                <c:pt idx="3">
                  <c:v>584.81899999999996</c:v>
                </c:pt>
                <c:pt idx="4">
                  <c:v>581.16999999999996</c:v>
                </c:pt>
                <c:pt idx="5">
                  <c:v>549.03499999999997</c:v>
                </c:pt>
              </c:numCache>
            </c:numRef>
          </c:val>
        </c:ser>
        <c:ser>
          <c:idx val="2"/>
          <c:order val="2"/>
          <c:tx>
            <c:v>Najboljih 5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Sheet2!$B$2:$G$2</c:f>
              <c:strCache>
                <c:ptCount val="6"/>
                <c:pt idx="0">
                  <c:v>8x3</c:v>
                </c:pt>
                <c:pt idx="1">
                  <c:v>8x2x3</c:v>
                </c:pt>
                <c:pt idx="2">
                  <c:v>8x3x3</c:v>
                </c:pt>
                <c:pt idx="3">
                  <c:v>8x5x3</c:v>
                </c:pt>
                <c:pt idx="4">
                  <c:v>8x12x3</c:v>
                </c:pt>
                <c:pt idx="5">
                  <c:v>8x16x3</c:v>
                </c:pt>
              </c:strCache>
            </c:strRef>
          </c:cat>
          <c:val>
            <c:numRef>
              <c:f>Sheet2!$B$35:$G$35</c:f>
              <c:numCache>
                <c:formatCode>General</c:formatCode>
                <c:ptCount val="6"/>
                <c:pt idx="0">
                  <c:v>621.55399999999997</c:v>
                </c:pt>
                <c:pt idx="1">
                  <c:v>636.04099999999949</c:v>
                </c:pt>
                <c:pt idx="2">
                  <c:v>654.89</c:v>
                </c:pt>
                <c:pt idx="3">
                  <c:v>638.34300000000007</c:v>
                </c:pt>
                <c:pt idx="4">
                  <c:v>621.43349999999998</c:v>
                </c:pt>
                <c:pt idx="5">
                  <c:v>618.52</c:v>
                </c:pt>
              </c:numCache>
            </c:numRef>
          </c:val>
        </c:ser>
        <c:marker val="1"/>
        <c:axId val="58156928"/>
        <c:axId val="58167296"/>
      </c:lineChart>
      <c:catAx>
        <c:axId val="58156928"/>
        <c:scaling>
          <c:orientation val="minMax"/>
        </c:scaling>
        <c:axPos val="b"/>
        <c:tickLblPos val="nextTo"/>
        <c:crossAx val="58167296"/>
        <c:crosses val="autoZero"/>
        <c:auto val="1"/>
        <c:lblAlgn val="ctr"/>
        <c:lblOffset val="100"/>
      </c:catAx>
      <c:valAx>
        <c:axId val="58167296"/>
        <c:scaling>
          <c:orientation val="minMax"/>
          <c:max val="750"/>
          <c:min val="350"/>
        </c:scaling>
        <c:axPos val="l"/>
        <c:majorGridlines/>
        <c:numFmt formatCode="General" sourceLinked="1"/>
        <c:tickLblPos val="nextTo"/>
        <c:crossAx val="581569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lineChart>
        <c:grouping val="standard"/>
        <c:ser>
          <c:idx val="0"/>
          <c:order val="0"/>
          <c:tx>
            <c:v>Broj jedinki</c:v>
          </c:tx>
          <c:cat>
            <c:strRef>
              <c:f>Sheet3!$B$2:$G$2</c:f>
              <c:strCache>
                <c:ptCount val="6"/>
                <c:pt idx="0">
                  <c:v>[-4,4]</c:v>
                </c:pt>
                <c:pt idx="1">
                  <c:v>[-3.5,3.5]</c:v>
                </c:pt>
                <c:pt idx="2">
                  <c:v>[-3,3]</c:v>
                </c:pt>
                <c:pt idx="3">
                  <c:v>[-2.5,2.5]</c:v>
                </c:pt>
                <c:pt idx="4">
                  <c:v>[-2,2]</c:v>
                </c:pt>
                <c:pt idx="5">
                  <c:v>[-1,1]</c:v>
                </c:pt>
              </c:strCache>
            </c:strRef>
          </c:cat>
          <c:val>
            <c:numRef>
              <c:f>Sheet3!$B$13:$G$13</c:f>
              <c:numCache>
                <c:formatCode>General</c:formatCode>
                <c:ptCount val="6"/>
                <c:pt idx="0">
                  <c:v>385.4</c:v>
                </c:pt>
                <c:pt idx="1">
                  <c:v>370.2</c:v>
                </c:pt>
                <c:pt idx="2">
                  <c:v>424.2</c:v>
                </c:pt>
                <c:pt idx="3">
                  <c:v>431.9</c:v>
                </c:pt>
                <c:pt idx="4">
                  <c:v>463.8</c:v>
                </c:pt>
                <c:pt idx="5">
                  <c:v>412.3</c:v>
                </c:pt>
              </c:numCache>
            </c:numRef>
          </c:val>
        </c:ser>
        <c:ser>
          <c:idx val="1"/>
          <c:order val="1"/>
          <c:tx>
            <c:v>Populacija</c:v>
          </c:tx>
          <c:val>
            <c:numRef>
              <c:f>Sheet3!$B$25:$G$25</c:f>
              <c:numCache>
                <c:formatCode>General</c:formatCode>
                <c:ptCount val="6"/>
                <c:pt idx="0">
                  <c:v>640.0549999999995</c:v>
                </c:pt>
                <c:pt idx="1">
                  <c:v>642.15599999999949</c:v>
                </c:pt>
                <c:pt idx="2">
                  <c:v>651.13300000000004</c:v>
                </c:pt>
                <c:pt idx="3">
                  <c:v>601.86799999999937</c:v>
                </c:pt>
                <c:pt idx="4">
                  <c:v>560.86399999999958</c:v>
                </c:pt>
                <c:pt idx="5">
                  <c:v>560.15199999999948</c:v>
                </c:pt>
              </c:numCache>
            </c:numRef>
          </c:val>
        </c:ser>
        <c:ser>
          <c:idx val="2"/>
          <c:order val="2"/>
          <c:tx>
            <c:v>Najboljih 5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Sheet3!$B$37:$G$37</c:f>
              <c:numCache>
                <c:formatCode>General</c:formatCode>
                <c:ptCount val="6"/>
                <c:pt idx="0">
                  <c:v>641.375</c:v>
                </c:pt>
                <c:pt idx="1">
                  <c:v>639.50099999999998</c:v>
                </c:pt>
                <c:pt idx="2">
                  <c:v>637.20749999999998</c:v>
                </c:pt>
                <c:pt idx="3">
                  <c:v>635.61400000000003</c:v>
                </c:pt>
                <c:pt idx="4">
                  <c:v>626.16849999999999</c:v>
                </c:pt>
                <c:pt idx="5">
                  <c:v>647.26900000000001</c:v>
                </c:pt>
              </c:numCache>
            </c:numRef>
          </c:val>
        </c:ser>
        <c:marker val="1"/>
        <c:axId val="59200256"/>
        <c:axId val="59202176"/>
      </c:lineChart>
      <c:catAx>
        <c:axId val="59200256"/>
        <c:scaling>
          <c:orientation val="minMax"/>
        </c:scaling>
        <c:axPos val="b"/>
        <c:tickLblPos val="nextTo"/>
        <c:crossAx val="59202176"/>
        <c:crosses val="autoZero"/>
        <c:auto val="1"/>
        <c:lblAlgn val="ctr"/>
        <c:lblOffset val="100"/>
      </c:catAx>
      <c:valAx>
        <c:axId val="59202176"/>
        <c:scaling>
          <c:orientation val="minMax"/>
          <c:max val="700"/>
          <c:min val="350"/>
        </c:scaling>
        <c:axPos val="l"/>
        <c:majorGridlines/>
        <c:numFmt formatCode="General" sourceLinked="1"/>
        <c:tickLblPos val="nextTo"/>
        <c:crossAx val="59200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lineChart>
        <c:grouping val="standard"/>
        <c:ser>
          <c:idx val="0"/>
          <c:order val="0"/>
          <c:tx>
            <c:v>Broj jedinki</c:v>
          </c:tx>
          <c:cat>
            <c:strRef>
              <c:f>Sheet4!$B$2:$G$2</c:f>
              <c:strCache>
                <c:ptCount val="6"/>
                <c:pt idx="0">
                  <c:v>0.005</c:v>
                </c:pt>
                <c:pt idx="1">
                  <c:v>0.0085</c:v>
                </c:pt>
                <c:pt idx="2">
                  <c:v>0.01</c:v>
                </c:pt>
                <c:pt idx="3">
                  <c:v>0.0125</c:v>
                </c:pt>
                <c:pt idx="4">
                  <c:v>0.015</c:v>
                </c:pt>
                <c:pt idx="5">
                  <c:v>0.03</c:v>
                </c:pt>
              </c:strCache>
            </c:strRef>
          </c:cat>
          <c:val>
            <c:numRef>
              <c:f>Sheet4!$B$13:$G$13</c:f>
              <c:numCache>
                <c:formatCode>General</c:formatCode>
                <c:ptCount val="6"/>
                <c:pt idx="0">
                  <c:v>481.3</c:v>
                </c:pt>
                <c:pt idx="1">
                  <c:v>525.9</c:v>
                </c:pt>
                <c:pt idx="2">
                  <c:v>381.8</c:v>
                </c:pt>
                <c:pt idx="3">
                  <c:v>407.5</c:v>
                </c:pt>
                <c:pt idx="4">
                  <c:v>589.70000000000005</c:v>
                </c:pt>
                <c:pt idx="5">
                  <c:v>512.70000000000005</c:v>
                </c:pt>
              </c:numCache>
            </c:numRef>
          </c:val>
        </c:ser>
        <c:ser>
          <c:idx val="1"/>
          <c:order val="1"/>
          <c:tx>
            <c:v>Populacija</c:v>
          </c:tx>
          <c:val>
            <c:numRef>
              <c:f>Sheet4!$B$25:$G$25</c:f>
              <c:numCache>
                <c:formatCode>General</c:formatCode>
                <c:ptCount val="6"/>
                <c:pt idx="0">
                  <c:v>572.1</c:v>
                </c:pt>
                <c:pt idx="1">
                  <c:v>538.81899999999996</c:v>
                </c:pt>
                <c:pt idx="2">
                  <c:v>620.80099999999948</c:v>
                </c:pt>
                <c:pt idx="3">
                  <c:v>561.35099999999954</c:v>
                </c:pt>
                <c:pt idx="4">
                  <c:v>504.20699999999965</c:v>
                </c:pt>
                <c:pt idx="5">
                  <c:v>552.221</c:v>
                </c:pt>
              </c:numCache>
            </c:numRef>
          </c:val>
        </c:ser>
        <c:ser>
          <c:idx val="2"/>
          <c:order val="2"/>
          <c:tx>
            <c:v>Najboljih 5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Sheet4!$B$37:$G$37</c:f>
              <c:numCache>
                <c:formatCode>General</c:formatCode>
                <c:ptCount val="6"/>
                <c:pt idx="0">
                  <c:v>638.04899999999998</c:v>
                </c:pt>
                <c:pt idx="1">
                  <c:v>621.44999999999959</c:v>
                </c:pt>
                <c:pt idx="2">
                  <c:v>647.89599999999996</c:v>
                </c:pt>
                <c:pt idx="3">
                  <c:v>624.69799999999998</c:v>
                </c:pt>
                <c:pt idx="4">
                  <c:v>634.59249999999997</c:v>
                </c:pt>
                <c:pt idx="5">
                  <c:v>626.88850000000002</c:v>
                </c:pt>
              </c:numCache>
            </c:numRef>
          </c:val>
        </c:ser>
        <c:marker val="1"/>
        <c:axId val="59211136"/>
        <c:axId val="59311616"/>
      </c:lineChart>
      <c:catAx>
        <c:axId val="59211136"/>
        <c:scaling>
          <c:orientation val="minMax"/>
        </c:scaling>
        <c:axPos val="b"/>
        <c:tickLblPos val="nextTo"/>
        <c:crossAx val="59311616"/>
        <c:crosses val="autoZero"/>
        <c:auto val="1"/>
        <c:lblAlgn val="ctr"/>
        <c:lblOffset val="100"/>
      </c:catAx>
      <c:valAx>
        <c:axId val="59311616"/>
        <c:scaling>
          <c:orientation val="minMax"/>
          <c:max val="700"/>
          <c:min val="350"/>
        </c:scaling>
        <c:axPos val="l"/>
        <c:majorGridlines/>
        <c:numFmt formatCode="General" sourceLinked="1"/>
        <c:tickLblPos val="nextTo"/>
        <c:crossAx val="592111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v>Broj jedinki</c:v>
          </c:tx>
          <c:cat>
            <c:strRef>
              <c:f>(Sheet5!$C$2;Sheet5!$D$2)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(Sheet5!$C$13;Sheet5!$D$13)</c:f>
              <c:numCache>
                <c:formatCode>General</c:formatCode>
                <c:ptCount val="2"/>
                <c:pt idx="0">
                  <c:v>517.79999999999995</c:v>
                </c:pt>
                <c:pt idx="1">
                  <c:v>381.8</c:v>
                </c:pt>
              </c:numCache>
            </c:numRef>
          </c:val>
        </c:ser>
        <c:ser>
          <c:idx val="1"/>
          <c:order val="1"/>
          <c:tx>
            <c:v>Populacija</c:v>
          </c:tx>
          <c:val>
            <c:numRef>
              <c:f>Sheet5!$E$13:$F$13</c:f>
              <c:numCache>
                <c:formatCode>General</c:formatCode>
                <c:ptCount val="2"/>
                <c:pt idx="0">
                  <c:v>584.81899999999996</c:v>
                </c:pt>
                <c:pt idx="1">
                  <c:v>620.80099999999948</c:v>
                </c:pt>
              </c:numCache>
            </c:numRef>
          </c:val>
        </c:ser>
        <c:ser>
          <c:idx val="2"/>
          <c:order val="2"/>
          <c:tx>
            <c:v>Najboljih 5</c:v>
          </c:tx>
          <c:spPr>
            <a:solidFill>
              <a:srgbClr val="92D050"/>
            </a:solidFill>
          </c:spPr>
          <c:dPt>
            <c:idx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1"/>
            <c:spPr>
              <a:solidFill>
                <a:srgbClr val="00B050"/>
              </a:solidFill>
            </c:spPr>
          </c:dPt>
          <c:val>
            <c:numRef>
              <c:f>Sheet5!$G$13:$H$13</c:f>
              <c:numCache>
                <c:formatCode>General</c:formatCode>
                <c:ptCount val="2"/>
                <c:pt idx="0">
                  <c:v>638.34300000000007</c:v>
                </c:pt>
                <c:pt idx="1">
                  <c:v>647.89599999999996</c:v>
                </c:pt>
              </c:numCache>
            </c:numRef>
          </c:val>
        </c:ser>
        <c:axId val="59329920"/>
        <c:axId val="59339904"/>
      </c:barChart>
      <c:catAx>
        <c:axId val="59329920"/>
        <c:scaling>
          <c:orientation val="minMax"/>
        </c:scaling>
        <c:axPos val="b"/>
        <c:tickLblPos val="nextTo"/>
        <c:crossAx val="59339904"/>
        <c:crosses val="autoZero"/>
        <c:auto val="1"/>
        <c:lblAlgn val="ctr"/>
        <c:lblOffset val="100"/>
      </c:catAx>
      <c:valAx>
        <c:axId val="59339904"/>
        <c:scaling>
          <c:orientation val="minMax"/>
          <c:min val="300"/>
        </c:scaling>
        <c:axPos val="l"/>
        <c:majorGridlines/>
        <c:numFmt formatCode="General" sourceLinked="1"/>
        <c:tickLblPos val="nextTo"/>
        <c:crossAx val="59329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D9E4D-D066-4DBF-9539-6C6B1F61BA64}" type="datetimeFigureOut">
              <a:rPr lang="hr-HR" smtClean="0"/>
              <a:pPr/>
              <a:t>26.6.2012.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6F1FF-C12E-41D3-A22D-4C13EFFCDA4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6F1FF-C12E-41D3-A22D-4C13EFFCDA4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6/26/2012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Optimiziranje neuronske </a:t>
            </a:r>
            <a:b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mreže uz pomoć genetskog algoritma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465465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hr-HR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Luka Marasović</a:t>
            </a:r>
            <a:endParaRPr lang="hr-HR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Završni rad broj:2587</a:t>
            </a: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210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bg1">
                    <a:lumMod val="50000"/>
                  </a:schemeClr>
                </a:solidFill>
              </a:rPr>
              <a:t>Mentor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Prof. dr. sc. Domagoj Jakobović</a:t>
            </a:r>
            <a:endParaRPr lang="hr-H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0109" y="6021288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  <a:latin typeface="+mj-lt"/>
              </a:rPr>
              <a:t>Zagreb, 26.6.2012</a:t>
            </a:r>
            <a:endParaRPr lang="hr-H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Način ispitivanja</a:t>
            </a:r>
          </a:p>
          <a:p>
            <a:pPr lvl="1"/>
            <a:r>
              <a:rPr lang="hr-HR" dirty="0" smtClean="0"/>
              <a:t>Prosjek 10 pokretanja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Uvjet zaustavljanja</a:t>
            </a:r>
          </a:p>
          <a:p>
            <a:pPr lvl="1"/>
            <a:r>
              <a:rPr lang="hr-HR" dirty="0" smtClean="0"/>
              <a:t>Količina konzumirane energije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Mjereni podaci</a:t>
            </a:r>
          </a:p>
          <a:p>
            <a:pPr marL="850392" lvl="1" indent="-457200">
              <a:buFont typeface="+mj-lt"/>
              <a:buAutoNum type="arabicPeriod"/>
            </a:pPr>
            <a:r>
              <a:rPr lang="hr-HR" dirty="0" smtClean="0"/>
              <a:t>Prosječna konzumacija energije</a:t>
            </a:r>
          </a:p>
          <a:p>
            <a:pPr lvl="2"/>
            <a:r>
              <a:rPr lang="hr-HR" dirty="0" smtClean="0"/>
              <a:t>Populacije</a:t>
            </a:r>
          </a:p>
          <a:p>
            <a:pPr lvl="2"/>
            <a:r>
              <a:rPr lang="hr-HR" dirty="0" smtClean="0"/>
              <a:t>5 najboljih jedinki</a:t>
            </a:r>
          </a:p>
          <a:p>
            <a:pPr marL="850392" lvl="1" indent="-457200">
              <a:buFont typeface="+mj-lt"/>
              <a:buAutoNum type="arabicPeriod"/>
            </a:pPr>
            <a:r>
              <a:rPr lang="hr-HR" dirty="0" smtClean="0"/>
              <a:t>Broj stvorenih jedinki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Rezultati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10/16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Rezultati (1/5)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Duljina binarnog zapisa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11/16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Rezultati (2/5)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Struktura neuronske mreže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12/16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Rezultati (3/5)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Interval vrijednosti težinske matrice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13/16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Rezultati (4/5)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Stopa mutacije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14/16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Rezultati (5/5)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Usporedba rezultata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15/16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602128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 – početni parametri</a:t>
            </a:r>
          </a:p>
          <a:p>
            <a:r>
              <a:rPr lang="hr-HR" dirty="0" smtClean="0"/>
              <a:t>B – dobiveni parametri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r-HR" dirty="0" smtClean="0"/>
              <a:t>Pozitivna korelacija precizno odabrane strukture neuronske mreže i stope mutacije</a:t>
            </a:r>
          </a:p>
          <a:p>
            <a:pPr lvl="1"/>
            <a:r>
              <a:rPr lang="hr-HR" dirty="0" smtClean="0"/>
              <a:t>Odabir duljine binarnog zapisa i intervala vrijednosti težinske matrice u ovisnosti o implementaciji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Zaključak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16/</a:t>
            </a:r>
            <a:r>
              <a:rPr lang="hr-HR" dirty="0" err="1" smtClean="0">
                <a:solidFill>
                  <a:schemeClr val="bg1"/>
                </a:solidFill>
              </a:rPr>
              <a:t>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Neuronske mreža</a:t>
            </a:r>
          </a:p>
          <a:p>
            <a:r>
              <a:rPr lang="hr-HR" dirty="0" smtClean="0"/>
              <a:t>Genetski algoritam</a:t>
            </a:r>
          </a:p>
          <a:p>
            <a:r>
              <a:rPr lang="hr-HR" dirty="0" smtClean="0"/>
              <a:t>Simulacijsko okruženje</a:t>
            </a:r>
          </a:p>
          <a:p>
            <a:r>
              <a:rPr lang="hr-HR" dirty="0" smtClean="0"/>
              <a:t>Rezultati</a:t>
            </a:r>
          </a:p>
          <a:p>
            <a:r>
              <a:rPr lang="hr-HR" dirty="0" smtClean="0"/>
              <a:t>Zaključak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Sadržaj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2/16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Cilj</a:t>
            </a:r>
          </a:p>
          <a:p>
            <a:pPr lvl="1"/>
            <a:r>
              <a:rPr lang="hr-HR" dirty="0" smtClean="0"/>
              <a:t>Optimizacija neuronske mreže genetskim algoritmom</a:t>
            </a:r>
          </a:p>
          <a:p>
            <a:pPr lvl="1"/>
            <a:r>
              <a:rPr lang="hr-HR" dirty="0" smtClean="0"/>
              <a:t>Utvrditi utjecaj parametara na uspješnost optimizacije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Ideja</a:t>
            </a:r>
          </a:p>
          <a:p>
            <a:pPr lvl="1"/>
            <a:r>
              <a:rPr lang="hr-HR" dirty="0" smtClean="0"/>
              <a:t>Simulacija jednostavnih organizama koji se nadmeću za hranu </a:t>
            </a:r>
          </a:p>
          <a:p>
            <a:pPr>
              <a:buNone/>
            </a:pPr>
            <a:endParaRPr lang="hr-HR" dirty="0"/>
          </a:p>
          <a:p>
            <a:pPr lvl="1"/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Uvod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3/16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5"/>
          </a:xfrm>
        </p:spPr>
        <p:txBody>
          <a:bodyPr/>
          <a:lstStyle/>
          <a:p>
            <a:r>
              <a:rPr lang="hr-HR" dirty="0" smtClean="0"/>
              <a:t>Višeslojni perceptron</a:t>
            </a:r>
          </a:p>
          <a:p>
            <a:pPr lvl="1"/>
            <a:r>
              <a:rPr lang="hr-HR" dirty="0" smtClean="0"/>
              <a:t>Feedforward neuronska mreža</a:t>
            </a:r>
          </a:p>
          <a:p>
            <a:pPr lvl="1"/>
            <a:r>
              <a:rPr lang="hr-HR" dirty="0" smtClean="0"/>
              <a:t>Aktivacijske funkcije</a:t>
            </a:r>
          </a:p>
          <a:p>
            <a:pPr marL="1088136" lvl="2" indent="-457200">
              <a:buFont typeface="+mj-lt"/>
              <a:buAutoNum type="arabicPeriod"/>
            </a:pPr>
            <a:r>
              <a:rPr lang="hr-HR" dirty="0" smtClean="0"/>
              <a:t>Tangens hiperbolni</a:t>
            </a:r>
          </a:p>
          <a:p>
            <a:pPr marL="1088136" lvl="2" indent="-457200">
              <a:buFont typeface="+mj-lt"/>
              <a:buAutoNum type="arabicPeriod"/>
            </a:pPr>
            <a:r>
              <a:rPr lang="hr-HR" dirty="0" smtClean="0"/>
              <a:t>Sigmoidna funkcija 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Neuronska mreža (1/2)</a:t>
            </a:r>
            <a:endParaRPr lang="hr-HR" sz="3600" dirty="0"/>
          </a:p>
        </p:txBody>
      </p:sp>
      <p:pic>
        <p:nvPicPr>
          <p:cNvPr id="4" name="Picture 3" descr="MultiLayerNeuralNet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717032"/>
            <a:ext cx="5905500" cy="2647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4/16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Struktura mreže </a:t>
            </a:r>
          </a:p>
          <a:p>
            <a:pPr lvl="1"/>
            <a:r>
              <a:rPr lang="hr-HR" dirty="0" smtClean="0"/>
              <a:t>8 neurona ulaznog sloja</a:t>
            </a:r>
          </a:p>
          <a:p>
            <a:pPr lvl="1"/>
            <a:r>
              <a:rPr lang="hr-HR" dirty="0" smtClean="0"/>
              <a:t>Varijabilan broj neurona skrivenog sloja</a:t>
            </a:r>
          </a:p>
          <a:p>
            <a:pPr lvl="1"/>
            <a:r>
              <a:rPr lang="hr-HR" dirty="0" smtClean="0"/>
              <a:t>3 neurona izlaznog sloja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Reprezentacija neuronske mreže</a:t>
            </a:r>
          </a:p>
          <a:p>
            <a:pPr lvl="1"/>
            <a:r>
              <a:rPr lang="hr-HR" dirty="0" smtClean="0"/>
              <a:t>Težinska matrica susjednih slojeva neurona </a:t>
            </a:r>
          </a:p>
          <a:p>
            <a:pPr lvl="1"/>
            <a:r>
              <a:rPr lang="hr-HR" dirty="0" smtClean="0"/>
              <a:t>Pojedini zapis matrice kodiran binarno</a:t>
            </a:r>
          </a:p>
          <a:p>
            <a:pPr lvl="2"/>
            <a:r>
              <a:rPr lang="hr-HR" dirty="0" smtClean="0"/>
              <a:t>Skaliranje binarnog zapisa na određeni interval</a:t>
            </a:r>
          </a:p>
          <a:p>
            <a:pPr lvl="2"/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/>
            <a:endParaRPr lang="hr-HR" dirty="0" smtClean="0"/>
          </a:p>
          <a:p>
            <a:pPr lvl="2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Neuronska mreža (2/2)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5/16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Veličina populacije 50</a:t>
            </a:r>
          </a:p>
          <a:p>
            <a:endParaRPr lang="hr-HR" dirty="0" smtClean="0"/>
          </a:p>
          <a:p>
            <a:r>
              <a:rPr lang="hr-HR" dirty="0" smtClean="0"/>
              <a:t>Križanje</a:t>
            </a:r>
          </a:p>
          <a:p>
            <a:pPr lvl="1"/>
            <a:r>
              <a:rPr lang="hr-HR" dirty="0" smtClean="0"/>
              <a:t>Uniformno križanje po segmentima težinske matrice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Mutacija</a:t>
            </a:r>
          </a:p>
          <a:p>
            <a:pPr lvl="1"/>
            <a:r>
              <a:rPr lang="hr-HR" dirty="0" smtClean="0"/>
              <a:t>Invertiranje bita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Funkcija dobrote</a:t>
            </a:r>
          </a:p>
          <a:p>
            <a:pPr lvl="1"/>
            <a:r>
              <a:rPr lang="hr-HR" dirty="0" smtClean="0"/>
              <a:t>Količina konzumirane energije</a:t>
            </a:r>
          </a:p>
          <a:p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Genetski algoritam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6/16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3955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Visual Studio 2010</a:t>
            </a:r>
          </a:p>
          <a:p>
            <a:r>
              <a:rPr lang="hr-HR" dirty="0" smtClean="0"/>
              <a:t>XNA Framework 4.0</a:t>
            </a:r>
          </a:p>
          <a:p>
            <a:pPr lvl="1"/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Simulacijsko okruženje (1/3)</a:t>
            </a:r>
            <a:endParaRPr lang="hr-HR" sz="3600" dirty="0"/>
          </a:p>
        </p:txBody>
      </p:sp>
      <p:pic>
        <p:nvPicPr>
          <p:cNvPr id="5" name="Picture 4" descr="slika_sim_ma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348880"/>
            <a:ext cx="5595037" cy="3769771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7/16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Hrana</a:t>
            </a:r>
          </a:p>
          <a:p>
            <a:pPr lvl="1"/>
            <a:r>
              <a:rPr lang="hr-HR" dirty="0" smtClean="0"/>
              <a:t>Konstantan broj</a:t>
            </a:r>
          </a:p>
          <a:p>
            <a:pPr lvl="1"/>
            <a:r>
              <a:rPr lang="hr-HR" dirty="0" smtClean="0"/>
              <a:t>Sadrži energiju</a:t>
            </a:r>
          </a:p>
          <a:p>
            <a:pPr lvl="1">
              <a:buNone/>
            </a:pPr>
            <a:endParaRPr lang="hr-HR" dirty="0" smtClean="0"/>
          </a:p>
          <a:p>
            <a:r>
              <a:rPr lang="hr-HR" dirty="0" smtClean="0"/>
              <a:t>Model organizma:</a:t>
            </a:r>
          </a:p>
          <a:p>
            <a:pPr lvl="1"/>
            <a:r>
              <a:rPr lang="hr-HR" dirty="0" smtClean="0"/>
              <a:t>Treba energiju za preživljavanje</a:t>
            </a:r>
          </a:p>
          <a:p>
            <a:pPr lvl="1"/>
            <a:r>
              <a:rPr lang="hr-HR" dirty="0" smtClean="0"/>
              <a:t>Može konzumirati energiju</a:t>
            </a:r>
          </a:p>
          <a:p>
            <a:pPr lvl="1"/>
            <a:r>
              <a:rPr lang="hr-HR" dirty="0" smtClean="0"/>
              <a:t>Prima ulaze iz simulacije </a:t>
            </a:r>
          </a:p>
          <a:p>
            <a:pPr lvl="1"/>
            <a:r>
              <a:rPr lang="hr-HR" dirty="0" smtClean="0"/>
              <a:t>Neuronska mreža upravlja akcijama kretanja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Simulacijsko okruženje (2/3)</a:t>
            </a:r>
            <a:endParaRPr lang="hr-H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8/16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755983"/>
          </a:xfrm>
        </p:spPr>
        <p:txBody>
          <a:bodyPr>
            <a:normAutofit/>
          </a:bodyPr>
          <a:lstStyle/>
          <a:p>
            <a:r>
              <a:rPr lang="hr-HR" dirty="0" smtClean="0"/>
              <a:t>Statistički podaci</a:t>
            </a:r>
          </a:p>
          <a:p>
            <a:r>
              <a:rPr lang="hr-HR" dirty="0" smtClean="0"/>
              <a:t>Kromosom</a:t>
            </a:r>
          </a:p>
          <a:p>
            <a:r>
              <a:rPr lang="hr-HR" dirty="0" smtClean="0"/>
              <a:t>Boja jedinke</a:t>
            </a:r>
          </a:p>
          <a:p>
            <a:r>
              <a:rPr lang="hr-HR" dirty="0" smtClean="0"/>
              <a:t>Veličina hrane</a:t>
            </a:r>
          </a:p>
          <a:p>
            <a:r>
              <a:rPr lang="hr-HR" dirty="0" smtClean="0"/>
              <a:t>Kontrole</a:t>
            </a:r>
          </a:p>
          <a:p>
            <a:pPr lvl="1"/>
            <a:r>
              <a:rPr lang="hr-HR" dirty="0" err="1" smtClean="0"/>
              <a:t>Hotkeys</a:t>
            </a:r>
            <a:endParaRPr lang="hr-HR" dirty="0" smtClean="0"/>
          </a:p>
          <a:p>
            <a:pPr lvl="1"/>
            <a:r>
              <a:rPr lang="hr-HR" dirty="0" smtClean="0"/>
              <a:t>XNA </a:t>
            </a:r>
            <a:r>
              <a:rPr lang="hr-HR" dirty="0" err="1" smtClean="0"/>
              <a:t>Debug</a:t>
            </a:r>
            <a:r>
              <a:rPr lang="hr-HR" dirty="0" smtClean="0"/>
              <a:t> Terminal</a:t>
            </a:r>
          </a:p>
          <a:p>
            <a:pPr lvl="1"/>
            <a:endParaRPr lang="hr-HR" dirty="0" smtClean="0"/>
          </a:p>
          <a:p>
            <a:pPr lvl="1">
              <a:buNone/>
            </a:pPr>
            <a:r>
              <a:rPr lang="hr-HR" dirty="0" smtClean="0"/>
              <a:t> 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Simulacijsko okruženje (3/3)</a:t>
            </a:r>
            <a:endParaRPr lang="hr-HR" sz="3600" dirty="0"/>
          </a:p>
        </p:txBody>
      </p:sp>
      <p:pic>
        <p:nvPicPr>
          <p:cNvPr id="4" name="Picture 3" descr="kromoso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72816"/>
            <a:ext cx="4124901" cy="2581635"/>
          </a:xfrm>
          <a:prstGeom prst="rect">
            <a:avLst/>
          </a:prstGeom>
          <a:solidFill>
            <a:srgbClr val="000000">
              <a:shade val="95000"/>
            </a:srgbClr>
          </a:solidFill>
          <a:ln w="31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9/16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291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Optimiziranje neuronske  mreže uz pomoć genetskog algoritma</vt:lpstr>
      <vt:lpstr>Sadržaj</vt:lpstr>
      <vt:lpstr>Uvod</vt:lpstr>
      <vt:lpstr>Neuronska mreža (1/2)</vt:lpstr>
      <vt:lpstr>Neuronska mreža (2/2)</vt:lpstr>
      <vt:lpstr>Genetski algoritam</vt:lpstr>
      <vt:lpstr>Simulacijsko okruženje (1/3)</vt:lpstr>
      <vt:lpstr>Simulacijsko okruženje (2/3)</vt:lpstr>
      <vt:lpstr>Simulacijsko okruženje (3/3)</vt:lpstr>
      <vt:lpstr>Rezultati</vt:lpstr>
      <vt:lpstr>Rezultati (1/5)</vt:lpstr>
      <vt:lpstr>Rezultati (2/5)</vt:lpstr>
      <vt:lpstr>Rezultati (3/5)</vt:lpstr>
      <vt:lpstr>Rezultati (4/5)</vt:lpstr>
      <vt:lpstr>Rezultati (5/5)</vt:lpstr>
      <vt:lpstr>Zaključak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Optimiziranje neuronske mreže genetskim algoritmom</dc:title>
  <dc:creator>Martina</dc:creator>
  <cp:lastModifiedBy>Martina</cp:lastModifiedBy>
  <cp:revision>30</cp:revision>
  <dcterms:created xsi:type="dcterms:W3CDTF">2012-06-22T10:37:58Z</dcterms:created>
  <dcterms:modified xsi:type="dcterms:W3CDTF">2012-06-26T06:50:50Z</dcterms:modified>
</cp:coreProperties>
</file>