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7" r:id="rId13"/>
    <p:sldId id="269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9852265086434967E-2"/>
          <c:y val="4.0621997328354566E-2"/>
          <c:w val="0.92181524424503269"/>
          <c:h val="0.88170987258907763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Determinističko pretraživanje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Položaj A</c:v>
                </c:pt>
                <c:pt idx="1">
                  <c:v>Položaj B</c:v>
                </c:pt>
                <c:pt idx="2">
                  <c:v>Položaj C</c:v>
                </c:pt>
                <c:pt idx="3">
                  <c:v>Položaj D</c:v>
                </c:pt>
                <c:pt idx="4">
                  <c:v>Položaj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</c:v>
                </c:pt>
                <c:pt idx="1">
                  <c:v>82</c:v>
                </c:pt>
                <c:pt idx="2">
                  <c:v>183</c:v>
                </c:pt>
                <c:pt idx="3">
                  <c:v>260</c:v>
                </c:pt>
                <c:pt idx="4">
                  <c:v>269</c:v>
                </c:pt>
              </c:numCache>
            </c:numRef>
          </c:val>
        </c:ser>
        <c:shape val="cylinder"/>
        <c:axId val="82294272"/>
        <c:axId val="82295808"/>
        <c:axId val="82281344"/>
      </c:bar3DChart>
      <c:catAx>
        <c:axId val="82294272"/>
        <c:scaling>
          <c:orientation val="minMax"/>
        </c:scaling>
        <c:axPos val="b"/>
        <c:tickLblPos val="nextTo"/>
        <c:crossAx val="82295808"/>
        <c:crosses val="autoZero"/>
        <c:auto val="1"/>
        <c:lblAlgn val="ctr"/>
        <c:lblOffset val="100"/>
      </c:catAx>
      <c:valAx>
        <c:axId val="82295808"/>
        <c:scaling>
          <c:orientation val="minMax"/>
        </c:scaling>
        <c:axPos val="l"/>
        <c:majorGridlines/>
        <c:numFmt formatCode="General" sourceLinked="1"/>
        <c:tickLblPos val="nextTo"/>
        <c:crossAx val="82294272"/>
        <c:crosses val="autoZero"/>
        <c:crossBetween val="between"/>
      </c:valAx>
      <c:serAx>
        <c:axId val="82281344"/>
        <c:scaling>
          <c:orientation val="minMax"/>
        </c:scaling>
        <c:delete val="1"/>
        <c:axPos val="b"/>
        <c:tickLblPos val="none"/>
        <c:crossAx val="82295808"/>
        <c:crosses val="autoZero"/>
      </c:ser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9852265086434912E-2"/>
          <c:y val="4.0621997328354566E-2"/>
          <c:w val="0.92181524424503269"/>
          <c:h val="0.88170987258907729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Stohastičko pretraživanje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Položaj A</c:v>
                </c:pt>
                <c:pt idx="1">
                  <c:v>Položaj B</c:v>
                </c:pt>
                <c:pt idx="2">
                  <c:v>Položaj C</c:v>
                </c:pt>
                <c:pt idx="3">
                  <c:v>Položaj D</c:v>
                </c:pt>
                <c:pt idx="4">
                  <c:v>Položaj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224</c:v>
                </c:pt>
                <c:pt idx="1">
                  <c:v>117</c:v>
                </c:pt>
                <c:pt idx="2">
                  <c:v>143</c:v>
                </c:pt>
                <c:pt idx="3">
                  <c:v>188</c:v>
                </c:pt>
                <c:pt idx="4">
                  <c:v>189</c:v>
                </c:pt>
              </c:numCache>
            </c:numRef>
          </c:val>
        </c:ser>
        <c:shape val="cylinder"/>
        <c:axId val="49906048"/>
        <c:axId val="49907584"/>
        <c:axId val="82283584"/>
      </c:bar3DChart>
      <c:catAx>
        <c:axId val="49906048"/>
        <c:scaling>
          <c:orientation val="minMax"/>
        </c:scaling>
        <c:axPos val="b"/>
        <c:tickLblPos val="nextTo"/>
        <c:crossAx val="49907584"/>
        <c:crosses val="autoZero"/>
        <c:auto val="1"/>
        <c:lblAlgn val="ctr"/>
        <c:lblOffset val="100"/>
      </c:catAx>
      <c:valAx>
        <c:axId val="49907584"/>
        <c:scaling>
          <c:orientation val="minMax"/>
        </c:scaling>
        <c:axPos val="l"/>
        <c:majorGridlines/>
        <c:numFmt formatCode="General" sourceLinked="1"/>
        <c:tickLblPos val="nextTo"/>
        <c:crossAx val="49906048"/>
        <c:crosses val="autoZero"/>
        <c:crossBetween val="between"/>
      </c:valAx>
      <c:serAx>
        <c:axId val="82283584"/>
        <c:scaling>
          <c:orientation val="minMax"/>
        </c:scaling>
        <c:delete val="1"/>
        <c:axPos val="b"/>
        <c:tickLblPos val="none"/>
        <c:crossAx val="49907584"/>
        <c:crosses val="autoZero"/>
      </c:ser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view3D>
      <c:rAngAx val="1"/>
    </c:view3D>
    <c:plotArea>
      <c:layout>
        <c:manualLayout>
          <c:layoutTarget val="inner"/>
          <c:xMode val="edge"/>
          <c:yMode val="edge"/>
          <c:x val="6.9852265086434912E-2"/>
          <c:y val="1.9102383669485568E-2"/>
          <c:w val="0.59178224094470211"/>
          <c:h val="0.91813102171700056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Determinističko pretraživanje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Položaj A</c:v>
                </c:pt>
                <c:pt idx="1">
                  <c:v>Položaj B</c:v>
                </c:pt>
                <c:pt idx="2">
                  <c:v>Položaj C</c:v>
                </c:pt>
                <c:pt idx="3">
                  <c:v>Položaj D</c:v>
                </c:pt>
                <c:pt idx="4">
                  <c:v>Položaj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</c:v>
                </c:pt>
                <c:pt idx="1">
                  <c:v>82</c:v>
                </c:pt>
                <c:pt idx="2">
                  <c:v>183</c:v>
                </c:pt>
                <c:pt idx="3">
                  <c:v>260</c:v>
                </c:pt>
                <c:pt idx="4">
                  <c:v>269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Stohastičko pretraživanje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Položaj A</c:v>
                </c:pt>
                <c:pt idx="1">
                  <c:v>Položaj B</c:v>
                </c:pt>
                <c:pt idx="2">
                  <c:v>Položaj C</c:v>
                </c:pt>
                <c:pt idx="3">
                  <c:v>Položaj D</c:v>
                </c:pt>
                <c:pt idx="4">
                  <c:v>Položaj 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224</c:v>
                </c:pt>
                <c:pt idx="1">
                  <c:v>117</c:v>
                </c:pt>
                <c:pt idx="2">
                  <c:v>143</c:v>
                </c:pt>
                <c:pt idx="3">
                  <c:v>188</c:v>
                </c:pt>
                <c:pt idx="4">
                  <c:v>189</c:v>
                </c:pt>
              </c:numCache>
            </c:numRef>
          </c:val>
        </c:ser>
        <c:shape val="cylinder"/>
        <c:axId val="49930240"/>
        <c:axId val="49931776"/>
        <c:axId val="82280448"/>
      </c:bar3DChart>
      <c:catAx>
        <c:axId val="49930240"/>
        <c:scaling>
          <c:orientation val="minMax"/>
        </c:scaling>
        <c:axPos val="b"/>
        <c:tickLblPos val="nextTo"/>
        <c:crossAx val="49931776"/>
        <c:crosses val="autoZero"/>
        <c:auto val="1"/>
        <c:lblAlgn val="ctr"/>
        <c:lblOffset val="100"/>
      </c:catAx>
      <c:valAx>
        <c:axId val="49931776"/>
        <c:scaling>
          <c:orientation val="minMax"/>
        </c:scaling>
        <c:axPos val="l"/>
        <c:majorGridlines/>
        <c:numFmt formatCode="General" sourceLinked="1"/>
        <c:tickLblPos val="nextTo"/>
        <c:crossAx val="49930240"/>
        <c:crosses val="autoZero"/>
        <c:crossBetween val="between"/>
      </c:valAx>
      <c:serAx>
        <c:axId val="82280448"/>
        <c:scaling>
          <c:orientation val="minMax"/>
        </c:scaling>
        <c:delete val="1"/>
        <c:axPos val="b"/>
        <c:tickLblPos val="none"/>
        <c:crossAx val="49931776"/>
        <c:crosses val="autoZero"/>
      </c:serAx>
    </c:plotArea>
    <c:legend>
      <c:legendPos val="r"/>
      <c:layout>
        <c:manualLayout>
          <c:xMode val="edge"/>
          <c:yMode val="edge"/>
          <c:x val="0.69056236960232664"/>
          <c:y val="0.5960817786415108"/>
          <c:w val="0.29740901137357834"/>
          <c:h val="0.26747593992126883"/>
        </c:manualLayout>
      </c:layout>
      <c:txPr>
        <a:bodyPr/>
        <a:lstStyle/>
        <a:p>
          <a:pPr>
            <a:defRPr sz="2200"/>
          </a:pPr>
          <a:endParaRPr lang="sr-Latn-C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9967C-ECF2-4F9A-8AD3-3A4D9EBD2BCA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EBD6A-7AEC-49F8-8BBB-48EE5C2510C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EBD6A-7AEC-49F8-8BBB-48EE5C2510C9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EBD6A-7AEC-49F8-8BBB-48EE5C2510C9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EBD6A-7AEC-49F8-8BBB-48EE5C2510C9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FAC56-A7D4-4937-97CC-2CB64EB31BAF}" type="datetimeFigureOut">
              <a:rPr lang="hr-HR" smtClean="0"/>
              <a:pPr/>
              <a:t>27.6.2012.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FA14-EBAA-426E-9CD4-67777D7355B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8736" y="2276872"/>
            <a:ext cx="6805264" cy="1512168"/>
          </a:xfrm>
        </p:spPr>
        <p:txBody>
          <a:bodyPr>
            <a:normAutofit/>
          </a:bodyPr>
          <a:lstStyle/>
          <a:p>
            <a:r>
              <a:rPr lang="hr-HR" sz="3300" b="1" dirty="0" smtClean="0"/>
              <a:t>Pretraživanje </a:t>
            </a:r>
            <a:r>
              <a:rPr lang="hr-HR" sz="3300" b="1" dirty="0"/>
              <a:t>prostora korištenjem mobilne platforme Moway </a:t>
            </a:r>
            <a:endParaRPr lang="hr-HR" sz="33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771800" y="4365104"/>
            <a:ext cx="5760640" cy="1152128"/>
          </a:xfrm>
        </p:spPr>
        <p:txBody>
          <a:bodyPr>
            <a:normAutofit/>
          </a:bodyPr>
          <a:lstStyle/>
          <a:p>
            <a:r>
              <a:rPr lang="hr-HR" sz="2600" dirty="0" smtClean="0"/>
              <a:t>Eugen Poljičak</a:t>
            </a:r>
          </a:p>
          <a:p>
            <a:r>
              <a:rPr lang="hr-HR" sz="2600" dirty="0" smtClean="0"/>
              <a:t>Mentor: Stjepan Bogdan</a:t>
            </a:r>
            <a:endParaRPr lang="hr-HR" sz="26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707904" y="620688"/>
            <a:ext cx="38164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B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Završni rad br. 2474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724128" y="6021288"/>
            <a:ext cx="32403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B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Zagreb, 27. lipnja 2012.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984776" cy="31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476672"/>
            <a:ext cx="5122912" cy="276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Levyjeva razdioba: </a:t>
            </a:r>
            <a:br>
              <a:rPr lang="hr-HR" dirty="0" smtClean="0"/>
            </a:br>
            <a:r>
              <a:rPr lang="el-GR" dirty="0" smtClean="0"/>
              <a:t>μ</a:t>
            </a:r>
            <a:r>
              <a:rPr lang="hr-HR" dirty="0" smtClean="0"/>
              <a:t> = 0</a:t>
            </a:r>
            <a:br>
              <a:rPr lang="hr-HR" dirty="0" smtClean="0"/>
            </a:br>
            <a:r>
              <a:rPr lang="hr-HR" dirty="0" smtClean="0"/>
              <a:t>c = 1</a:t>
            </a:r>
            <a:br>
              <a:rPr lang="hr-HR" dirty="0" smtClean="0"/>
            </a:br>
            <a:r>
              <a:rPr lang="el-GR" dirty="0" smtClean="0"/>
              <a:t>α</a:t>
            </a:r>
            <a:r>
              <a:rPr lang="hr-HR" dirty="0" smtClean="0"/>
              <a:t> = 1/2</a:t>
            </a:r>
            <a:br>
              <a:rPr lang="hr-HR" dirty="0" smtClean="0"/>
            </a:br>
            <a:r>
              <a:rPr lang="el-GR" dirty="0" smtClean="0"/>
              <a:t>β</a:t>
            </a:r>
            <a:r>
              <a:rPr lang="hr-HR" dirty="0" smtClean="0"/>
              <a:t> = 1</a:t>
            </a:r>
            <a:endParaRPr lang="hr-HR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r="49002"/>
          <a:stretch>
            <a:fillRect/>
          </a:stretch>
        </p:blipFill>
        <p:spPr bwMode="auto">
          <a:xfrm>
            <a:off x="4355976" y="188640"/>
            <a:ext cx="3528392" cy="340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348880"/>
            <a:ext cx="1224136" cy="66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Generiranje stohastičkih parametara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 smtClean="0"/>
              <a:t>Kutna usmjerenost - uniformno distribuirana</a:t>
            </a:r>
          </a:p>
          <a:p>
            <a:pPr lvl="0"/>
            <a:r>
              <a:rPr lang="hr-HR" sz="2600" dirty="0" smtClean="0"/>
              <a:t>Generiranje skoka:</a:t>
            </a:r>
            <a:br>
              <a:rPr lang="hr-HR" sz="2600" dirty="0" smtClean="0"/>
            </a:br>
            <a:r>
              <a:rPr lang="hr-HR" sz="2600" dirty="0" smtClean="0"/>
              <a:t>jednoliko raspoređena varijabla </a:t>
            </a:r>
            <a:r>
              <a:rPr lang="hr-HR" sz="2600" i="1" dirty="0" smtClean="0"/>
              <a:t>V</a:t>
            </a:r>
            <a:r>
              <a:rPr lang="hr-HR" sz="2600" dirty="0" smtClean="0"/>
              <a:t> unutar intervala</a:t>
            </a:r>
            <a:br>
              <a:rPr lang="hr-HR" sz="2600" dirty="0" smtClean="0"/>
            </a:br>
            <a:r>
              <a:rPr lang="hr-HR" sz="2600" dirty="0" smtClean="0"/>
              <a:t>jednoliko </a:t>
            </a:r>
            <a:r>
              <a:rPr lang="hr-HR" sz="2600" dirty="0"/>
              <a:t>raspoređena varijabla </a:t>
            </a:r>
            <a:r>
              <a:rPr lang="hr-HR" sz="2600" i="1" dirty="0" smtClean="0"/>
              <a:t>W’</a:t>
            </a:r>
            <a:r>
              <a:rPr lang="hr-HR" sz="2600" dirty="0" smtClean="0"/>
              <a:t> na </a:t>
            </a:r>
            <a:r>
              <a:rPr lang="hr-HR" sz="2600" dirty="0"/>
              <a:t>intervalu </a:t>
            </a:r>
            <a:r>
              <a:rPr lang="hr-HR" sz="2600" dirty="0" smtClean="0"/>
              <a:t>[0,1]</a:t>
            </a:r>
            <a:br>
              <a:rPr lang="hr-HR" sz="2600" dirty="0" smtClean="0"/>
            </a:br>
            <a:r>
              <a:rPr lang="hr-HR" sz="2600" dirty="0" smtClean="0"/>
              <a:t>varijabla W:  </a:t>
            </a:r>
            <a:br>
              <a:rPr lang="hr-HR" sz="2600" dirty="0" smtClean="0"/>
            </a:b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skok:</a:t>
            </a:r>
            <a:endParaRPr lang="hr-HR" sz="2600" dirty="0"/>
          </a:p>
          <a:p>
            <a:pPr>
              <a:buNone/>
            </a:pPr>
            <a:endParaRPr lang="hr-HR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hr-H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84984"/>
            <a:ext cx="2076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077072"/>
            <a:ext cx="58985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hr-HR" dirty="0" smtClean="0"/>
              <a:t>MPLAB IDE, C18 compiler, Moway World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89164"/>
            <a:ext cx="8748464" cy="466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Provođenje eksperimenta</a:t>
            </a:r>
            <a:endParaRPr lang="hr-HR" dirty="0"/>
          </a:p>
        </p:txBody>
      </p:sp>
      <p:pic>
        <p:nvPicPr>
          <p:cNvPr id="28676" name="Picture 4" descr="C:\Users\Eugen Poljičak.EugenPoljičak\Desktop\sli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3398"/>
            <a:ext cx="9144000" cy="5384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Problemi pri provođenju eksperimenta</a:t>
            </a:r>
            <a:endParaRPr lang="hr-H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601416"/>
            <a:ext cx="8640960" cy="5256584"/>
          </a:xfrm>
        </p:spPr>
        <p:txBody>
          <a:bodyPr>
            <a:normAutofit/>
          </a:bodyPr>
          <a:lstStyle/>
          <a:p>
            <a:r>
              <a:rPr lang="hr-HR" dirty="0" smtClean="0"/>
              <a:t>Nedovoljna brzina očitavanja linijskih senzora</a:t>
            </a:r>
          </a:p>
          <a:p>
            <a:r>
              <a:rPr lang="hr-HR" dirty="0" smtClean="0"/>
              <a:t>Nedovoljna preciznost aktuatora</a:t>
            </a:r>
            <a:br>
              <a:rPr lang="hr-HR" dirty="0" smtClean="0"/>
            </a:br>
            <a:r>
              <a:rPr lang="hr-HR" dirty="0" smtClean="0"/>
              <a:t> - odstupanja od zamišljene putanje</a:t>
            </a:r>
            <a:br>
              <a:rPr lang="hr-HR" dirty="0" smtClean="0"/>
            </a:br>
            <a:r>
              <a:rPr lang="hr-HR" dirty="0" smtClean="0"/>
              <a:t> - izbor oštrokutne umjesto pravokutne zig-zag putanje</a:t>
            </a:r>
          </a:p>
          <a:p>
            <a:r>
              <a:rPr lang="hr-HR" dirty="0" smtClean="0"/>
              <a:t>Problem generiranja pseudoslučajnih brojeva putem </a:t>
            </a:r>
            <a:r>
              <a:rPr lang="hr-HR" i="1" dirty="0"/>
              <a:t>srand ((unsigned) time (NULL)) </a:t>
            </a:r>
            <a:r>
              <a:rPr lang="hr-HR" dirty="0" smtClean="0"/>
              <a:t>funkcije</a:t>
            </a:r>
            <a:br>
              <a:rPr lang="hr-HR" dirty="0" smtClean="0"/>
            </a:br>
            <a:r>
              <a:rPr lang="hr-HR" dirty="0" smtClean="0"/>
              <a:t> -  kao </a:t>
            </a:r>
            <a:r>
              <a:rPr lang="hr-HR" i="1" dirty="0" smtClean="0"/>
              <a:t>seed</a:t>
            </a:r>
            <a:r>
              <a:rPr lang="hr-HR" dirty="0" smtClean="0"/>
              <a:t> korišteni podaci s različitih senzora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ugen Poljičak.EugenPoljičak\Desktop\ostrokut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21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ugen Poljičak.EugenPoljičak\Desktop\Završni slike\stohasticka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260648"/>
            <a:ext cx="9144000" cy="630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testiranja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r-HR" dirty="0" smtClean="0"/>
              <a:t>Provedeno 50 determinističkih i 50 stohastičkih pretraga na 5 različitih lokacija objekta pretraživanja</a:t>
            </a:r>
          </a:p>
          <a:p>
            <a:r>
              <a:rPr lang="hr-HR" dirty="0"/>
              <a:t>p</a:t>
            </a:r>
            <a:r>
              <a:rPr lang="hr-HR" dirty="0" smtClean="0"/>
              <a:t>odloga: lakirani parket</a:t>
            </a:r>
          </a:p>
          <a:p>
            <a:r>
              <a:rPr lang="hr-HR" dirty="0"/>
              <a:t>g</a:t>
            </a:r>
            <a:r>
              <a:rPr lang="hr-HR" dirty="0" smtClean="0"/>
              <a:t>ranica: izolir traka</a:t>
            </a:r>
          </a:p>
          <a:p>
            <a:r>
              <a:rPr lang="hr-HR" dirty="0"/>
              <a:t>o</a:t>
            </a:r>
            <a:r>
              <a:rPr lang="hr-HR" dirty="0" smtClean="0"/>
              <a:t>bjekt: crni krug</a:t>
            </a:r>
          </a:p>
          <a:p>
            <a:r>
              <a:rPr lang="hr-HR" dirty="0"/>
              <a:t>p</a:t>
            </a:r>
            <a:r>
              <a:rPr lang="hr-HR" dirty="0" smtClean="0"/>
              <a:t>očetni položaj: donji</a:t>
            </a:r>
            <a:br>
              <a:rPr lang="hr-HR" dirty="0" smtClean="0"/>
            </a:br>
            <a:r>
              <a:rPr lang="hr-HR" dirty="0" smtClean="0"/>
              <a:t>lijevi kut područja</a:t>
            </a:r>
            <a:br>
              <a:rPr lang="hr-HR" dirty="0" smtClean="0"/>
            </a:br>
            <a:r>
              <a:rPr lang="hr-HR" dirty="0" smtClean="0"/>
              <a:t>pretraživanja</a:t>
            </a:r>
            <a:endParaRPr lang="hr-HR" dirty="0"/>
          </a:p>
        </p:txBody>
      </p:sp>
      <p:pic>
        <p:nvPicPr>
          <p:cNvPr id="4" name="Picture 3" descr="C:\Users\Eugen Poljičak.EugenPoljičak\Desktop\Završni slike\polozaji krug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361" y="2636912"/>
            <a:ext cx="4644639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4932040" cy="2636912"/>
          </a:xfrm>
        </p:spPr>
        <p:txBody>
          <a:bodyPr>
            <a:normAutofit/>
          </a:bodyPr>
          <a:lstStyle/>
          <a:p>
            <a:r>
              <a:rPr lang="hr-HR" sz="3600" dirty="0" smtClean="0"/>
              <a:t>Rezultati determinističkog pretraživanja</a:t>
            </a:r>
            <a:endParaRPr lang="hr-HR" sz="36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27584" y="2780928"/>
          <a:ext cx="7200800" cy="439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C:\Users\Eugen Poljičak.EugenPoljičak\Desktop\Završni slike\polozaji kruga.png"/>
          <p:cNvPicPr/>
          <p:nvPr/>
        </p:nvPicPr>
        <p:blipFill>
          <a:blip r:embed="rId3" cstate="print"/>
          <a:srcRect r="15701" b="10220"/>
          <a:stretch>
            <a:fillRect/>
          </a:stretch>
        </p:blipFill>
        <p:spPr bwMode="auto">
          <a:xfrm>
            <a:off x="5292080" y="0"/>
            <a:ext cx="3384376" cy="327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4932040" cy="2636912"/>
          </a:xfrm>
        </p:spPr>
        <p:txBody>
          <a:bodyPr>
            <a:normAutofit/>
          </a:bodyPr>
          <a:lstStyle/>
          <a:p>
            <a:r>
              <a:rPr lang="hr-HR" sz="3600" dirty="0" smtClean="0"/>
              <a:t>Rezultati stohastičkog pretraživanja</a:t>
            </a:r>
            <a:endParaRPr lang="hr-HR" sz="3600" dirty="0"/>
          </a:p>
        </p:txBody>
      </p:sp>
      <p:pic>
        <p:nvPicPr>
          <p:cNvPr id="7" name="Picture 6" descr="C:\Users\Eugen Poljičak.EugenPoljičak\Desktop\Završni slike\polozaji kruga.png"/>
          <p:cNvPicPr/>
          <p:nvPr/>
        </p:nvPicPr>
        <p:blipFill>
          <a:blip r:embed="rId2" cstate="print"/>
          <a:srcRect r="15701" b="10220"/>
          <a:stretch>
            <a:fillRect/>
          </a:stretch>
        </p:blipFill>
        <p:spPr bwMode="auto">
          <a:xfrm>
            <a:off x="5292080" y="0"/>
            <a:ext cx="3384376" cy="327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755576" y="2708920"/>
          <a:ext cx="7265000" cy="443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r>
              <a:rPr lang="hr-HR" dirty="0" smtClean="0"/>
              <a:t>Pretraživanje prostora</a:t>
            </a:r>
          </a:p>
          <a:p>
            <a:r>
              <a:rPr lang="hr-HR" dirty="0" smtClean="0"/>
              <a:t>Deterministički i stohastički algoritmi pretraživanja</a:t>
            </a:r>
          </a:p>
          <a:p>
            <a:r>
              <a:rPr lang="hr-HR" dirty="0" smtClean="0"/>
              <a:t>Koji algoritam je pouzdaniji?</a:t>
            </a:r>
          </a:p>
          <a:p>
            <a:r>
              <a:rPr lang="hr-HR" dirty="0" smtClean="0"/>
              <a:t>Implementacija zadatka na autonomnom sustavu</a:t>
            </a:r>
            <a:endParaRPr lang="hr-H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692696"/>
          <a:ext cx="86044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5489848"/>
            <a:ext cx="8964488" cy="136815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Srednje vrijeme svih determinističkih pretraživanja iznosi 171 sekundu, a stohastičkih pretraživanja 172 sekunde</a:t>
            </a:r>
          </a:p>
        </p:txBody>
      </p:sp>
      <p:pic>
        <p:nvPicPr>
          <p:cNvPr id="5" name="Picture 4" descr="C:\Users\Eugen Poljičak.EugenPoljičak\Desktop\Završni slike\polozaji kruga.png"/>
          <p:cNvPicPr/>
          <p:nvPr/>
        </p:nvPicPr>
        <p:blipFill>
          <a:blip r:embed="rId3" cstate="print"/>
          <a:srcRect r="15701" b="10220"/>
          <a:stretch>
            <a:fillRect/>
          </a:stretch>
        </p:blipFill>
        <p:spPr bwMode="auto">
          <a:xfrm>
            <a:off x="6012160" y="0"/>
            <a:ext cx="3131840" cy="30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824536"/>
          </a:xfrm>
        </p:spPr>
        <p:txBody>
          <a:bodyPr>
            <a:normAutofit/>
          </a:bodyPr>
          <a:lstStyle/>
          <a:p>
            <a:r>
              <a:rPr lang="hr-HR" dirty="0" smtClean="0"/>
              <a:t>Stohastički algoritam pretraživanja ne zaostaje za determinističkim</a:t>
            </a:r>
          </a:p>
          <a:p>
            <a:r>
              <a:rPr lang="hr-HR" dirty="0" smtClean="0"/>
              <a:t>Brojne mogućnosti poboljšanja algoritma</a:t>
            </a:r>
          </a:p>
          <a:p>
            <a:r>
              <a:rPr lang="hr-HR" dirty="0" smtClean="0"/>
              <a:t>Moway platforme poprilično pouzdane za ovakav tip zadatka</a:t>
            </a:r>
          </a:p>
          <a:p>
            <a:r>
              <a:rPr lang="hr-HR" dirty="0" smtClean="0"/>
              <a:t>Svojim umanjenim modelom </a:t>
            </a:r>
            <a:br>
              <a:rPr lang="hr-HR" dirty="0" smtClean="0"/>
            </a:br>
            <a:r>
              <a:rPr lang="hr-HR" dirty="0" smtClean="0"/>
              <a:t>pretraživanja prostora mogu </a:t>
            </a:r>
            <a:br>
              <a:rPr lang="hr-HR" dirty="0" smtClean="0"/>
            </a:br>
            <a:r>
              <a:rPr lang="hr-HR" dirty="0" smtClean="0"/>
              <a:t>poslužiti kao model za jedan </a:t>
            </a:r>
            <a:br>
              <a:rPr lang="hr-HR" dirty="0" smtClean="0"/>
            </a:br>
            <a:r>
              <a:rPr lang="hr-HR" dirty="0" smtClean="0"/>
              <a:t>veći, robusniji sustav</a:t>
            </a:r>
            <a:endParaRPr lang="hr-H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http://www.comunidadesalecop.com/inicio/images/mow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3476625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Moway mobilna platforma</a:t>
            </a:r>
            <a:endParaRPr lang="hr-HR" dirty="0"/>
          </a:p>
        </p:txBody>
      </p:sp>
      <p:pic>
        <p:nvPicPr>
          <p:cNvPr id="4" name="Picture 2" descr="C:\Users\Eugen Poljičak.EugenPoljičak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3456384" cy="2653818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5576" y="1628800"/>
            <a:ext cx="2962672" cy="604664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Jednostavnost</a:t>
            </a:r>
            <a:endParaRPr lang="hr-HR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195736" y="2492896"/>
            <a:ext cx="432048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Multifunkcionalnost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292080" y="1844824"/>
            <a:ext cx="35283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Kompatibilnost</a:t>
            </a:r>
          </a:p>
        </p:txBody>
      </p:sp>
      <p:pic>
        <p:nvPicPr>
          <p:cNvPr id="3074" name="Picture 2" descr="C:\Users\Eugen Poljičak.EugenPoljičak\Desktop\žarulja.png"/>
          <p:cNvPicPr>
            <a:picLocks noChangeAspect="1" noChangeArrowheads="1"/>
          </p:cNvPicPr>
          <p:nvPr/>
        </p:nvPicPr>
        <p:blipFill>
          <a:blip r:embed="rId3" cstate="print"/>
          <a:srcRect t="7460"/>
          <a:stretch>
            <a:fillRect/>
          </a:stretch>
        </p:blipFill>
        <p:spPr bwMode="auto">
          <a:xfrm>
            <a:off x="4860032" y="3501008"/>
            <a:ext cx="2486025" cy="267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Sastavni dijelovi platforme</a:t>
            </a:r>
            <a:endParaRPr lang="hr-HR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56792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Procesorska jedinica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2132856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3200" dirty="0" smtClean="0"/>
              <a:t>Pogonski sustav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92080" y="1556792"/>
            <a:ext cx="31328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3200" dirty="0" smtClean="0"/>
              <a:t>Izvor napajanja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92080" y="2132856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3200" dirty="0" smtClean="0"/>
              <a:t>Modul za proširenje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75333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520" y="2636912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3200" dirty="0" smtClean="0"/>
              <a:t>Sustav senzora i indikatora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10" grpId="0" build="allAtOnce"/>
      <p:bldP spid="11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Linijski senzori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1468760"/>
          </a:xfrm>
        </p:spPr>
        <p:txBody>
          <a:bodyPr/>
          <a:lstStyle/>
          <a:p>
            <a:r>
              <a:rPr lang="hr-HR" dirty="0" smtClean="0"/>
              <a:t>Dva optička sprežnika</a:t>
            </a:r>
          </a:p>
          <a:p>
            <a:r>
              <a:rPr lang="hr-HR" dirty="0" smtClean="0"/>
              <a:t>Određuju refleksivnost podloge</a:t>
            </a:r>
            <a:endParaRPr lang="hr-H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00808"/>
            <a:ext cx="251699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7992888" cy="23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Deterministički princip pretraživanja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748680"/>
          </a:xfrm>
        </p:spPr>
        <p:txBody>
          <a:bodyPr>
            <a:normAutofit/>
          </a:bodyPr>
          <a:lstStyle/>
          <a:p>
            <a:r>
              <a:rPr lang="hr-HR" dirty="0" smtClean="0"/>
              <a:t>Cilj obilaska cijelog prostora, bez ponavljanja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6840760" cy="230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242088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  Putanja se sastoji od više sličnih segmenata</a:t>
            </a:r>
            <a:br>
              <a:rPr lang="hr-HR" sz="3200" dirty="0" smtClean="0"/>
            </a:br>
            <a:r>
              <a:rPr lang="hr-HR" sz="3200" dirty="0" smtClean="0"/>
              <a:t>→ olakšano programiranje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47938"/>
          <a:stretch>
            <a:fillRect/>
          </a:stretch>
        </p:blipFill>
        <p:spPr bwMode="auto">
          <a:xfrm>
            <a:off x="5436096" y="2924944"/>
            <a:ext cx="3456384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Stohastički princip pretraživanja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Složenije, potrebno generiranje slučajnih brojeva</a:t>
            </a:r>
          </a:p>
          <a:p>
            <a:r>
              <a:rPr lang="hr-HR" dirty="0" smtClean="0"/>
              <a:t>Primjeri gibanja iz prirode: </a:t>
            </a:r>
            <a:br>
              <a:rPr lang="hr-HR" dirty="0" smtClean="0"/>
            </a:br>
            <a:r>
              <a:rPr lang="hr-HR" dirty="0" smtClean="0"/>
              <a:t>Brownovo </a:t>
            </a:r>
            <a:r>
              <a:rPr lang="hr-HR" dirty="0" smtClean="0"/>
              <a:t>gibanje - neefikasno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hr-H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51085"/>
          <a:stretch>
            <a:fillRect/>
          </a:stretch>
        </p:blipFill>
        <p:spPr bwMode="auto">
          <a:xfrm>
            <a:off x="1115616" y="3789040"/>
            <a:ext cx="3024336" cy="28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Levyjev let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Napredniji algoritam pretraživanja prostora</a:t>
            </a:r>
          </a:p>
          <a:p>
            <a:r>
              <a:rPr lang="hr-HR" dirty="0" smtClean="0"/>
              <a:t>Duljine skokova imaju teškorepu razdiobu vjerojatnosti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39144" y="1340768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51530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Levyjeva razdioba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5364088" cy="3672408"/>
          </a:xfrm>
        </p:spPr>
        <p:txBody>
          <a:bodyPr>
            <a:normAutofit/>
          </a:bodyPr>
          <a:lstStyle/>
          <a:p>
            <a:r>
              <a:rPr lang="hr-HR" dirty="0" smtClean="0"/>
              <a:t>Spada u familiju stabilnih razdioba </a:t>
            </a:r>
          </a:p>
          <a:p>
            <a:r>
              <a:rPr lang="hr-HR" dirty="0" smtClean="0"/>
              <a:t>4 parametra:</a:t>
            </a:r>
            <a:br>
              <a:rPr lang="hr-HR" dirty="0" smtClean="0"/>
            </a:br>
            <a:r>
              <a:rPr lang="el-GR" dirty="0" smtClean="0"/>
              <a:t>μ</a:t>
            </a:r>
            <a:r>
              <a:rPr lang="hr-HR" dirty="0" smtClean="0"/>
              <a:t> - lokacijski parametar</a:t>
            </a:r>
            <a:br>
              <a:rPr lang="hr-HR" dirty="0" smtClean="0"/>
            </a:br>
            <a:r>
              <a:rPr lang="hr-HR" dirty="0" smtClean="0"/>
              <a:t>c - parametar skaliranja</a:t>
            </a:r>
            <a:br>
              <a:rPr lang="hr-HR" dirty="0" smtClean="0"/>
            </a:br>
            <a:r>
              <a:rPr lang="el-GR" dirty="0" smtClean="0"/>
              <a:t>α</a:t>
            </a:r>
            <a:r>
              <a:rPr lang="hr-HR" dirty="0" smtClean="0"/>
              <a:t> - parametar stabilnosti</a:t>
            </a:r>
            <a:br>
              <a:rPr lang="hr-HR" dirty="0" smtClean="0"/>
            </a:br>
            <a:r>
              <a:rPr lang="el-GR" dirty="0" smtClean="0"/>
              <a:t>β</a:t>
            </a:r>
            <a:r>
              <a:rPr lang="hr-HR" dirty="0" smtClean="0"/>
              <a:t> - parametar asimetričnosti</a:t>
            </a:r>
            <a:endParaRPr lang="hr-HR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39144" y="1268760"/>
            <a:ext cx="770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r="49300"/>
          <a:stretch>
            <a:fillRect/>
          </a:stretch>
        </p:blipFill>
        <p:spPr bwMode="auto">
          <a:xfrm>
            <a:off x="5367816" y="4049688"/>
            <a:ext cx="37761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-2809" r="49300" b="3068"/>
          <a:stretch>
            <a:fillRect/>
          </a:stretch>
        </p:blipFill>
        <p:spPr bwMode="auto">
          <a:xfrm>
            <a:off x="5137864" y="1340768"/>
            <a:ext cx="40061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241</Words>
  <Application>Microsoft Office PowerPoint</Application>
  <PresentationFormat>On-screen Show (4:3)</PresentationFormat>
  <Paragraphs>64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Pretraživanje prostora korištenjem mobilne platforme Moway </vt:lpstr>
      <vt:lpstr>Uvod</vt:lpstr>
      <vt:lpstr>Moway mobilna platforma</vt:lpstr>
      <vt:lpstr>Sastavni dijelovi platforme</vt:lpstr>
      <vt:lpstr>Linijski senzori</vt:lpstr>
      <vt:lpstr>Deterministički princip pretraživanja</vt:lpstr>
      <vt:lpstr>Stohastički princip pretraživanja</vt:lpstr>
      <vt:lpstr>Levyjev let</vt:lpstr>
      <vt:lpstr>Levyjeva razdioba</vt:lpstr>
      <vt:lpstr>Slide 10</vt:lpstr>
      <vt:lpstr>Generiranje stohastičkih parametara</vt:lpstr>
      <vt:lpstr>Programiranje</vt:lpstr>
      <vt:lpstr>Provođenje eksperimenta</vt:lpstr>
      <vt:lpstr>Problemi pri provođenju eksperimenta</vt:lpstr>
      <vt:lpstr>Slide 15</vt:lpstr>
      <vt:lpstr>Slide 16</vt:lpstr>
      <vt:lpstr>Rezultati testiranja</vt:lpstr>
      <vt:lpstr>Rezultati determinističkog pretraživanja</vt:lpstr>
      <vt:lpstr>Rezultati stohastičkog pretraživanja</vt:lpstr>
      <vt:lpstr>Slide 20</vt:lpstr>
      <vt:lpstr>Zaključak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 Poljičak</dc:creator>
  <cp:lastModifiedBy>Eugen Poljičak</cp:lastModifiedBy>
  <cp:revision>40</cp:revision>
  <dcterms:created xsi:type="dcterms:W3CDTF">2012-06-26T18:46:58Z</dcterms:created>
  <dcterms:modified xsi:type="dcterms:W3CDTF">2012-06-27T07:08:49Z</dcterms:modified>
</cp:coreProperties>
</file>