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32"/>
  </p:notesMasterIdLst>
  <p:handoutMasterIdLst>
    <p:handoutMasterId r:id="rId33"/>
  </p:handoutMasterIdLst>
  <p:sldIdLst>
    <p:sldId id="256" r:id="rId2"/>
    <p:sldId id="257" r:id="rId3"/>
    <p:sldId id="265" r:id="rId4"/>
    <p:sldId id="258" r:id="rId5"/>
    <p:sldId id="267" r:id="rId6"/>
    <p:sldId id="259" r:id="rId7"/>
    <p:sldId id="260" r:id="rId8"/>
    <p:sldId id="268" r:id="rId9"/>
    <p:sldId id="269" r:id="rId10"/>
    <p:sldId id="270" r:id="rId11"/>
    <p:sldId id="273" r:id="rId12"/>
    <p:sldId id="272" r:id="rId13"/>
    <p:sldId id="274" r:id="rId14"/>
    <p:sldId id="293" r:id="rId15"/>
    <p:sldId id="280" r:id="rId16"/>
    <p:sldId id="275" r:id="rId17"/>
    <p:sldId id="276" r:id="rId18"/>
    <p:sldId id="277" r:id="rId19"/>
    <p:sldId id="278" r:id="rId20"/>
    <p:sldId id="295" r:id="rId21"/>
    <p:sldId id="283" r:id="rId22"/>
    <p:sldId id="282" r:id="rId23"/>
    <p:sldId id="285" r:id="rId24"/>
    <p:sldId id="286" r:id="rId25"/>
    <p:sldId id="287" r:id="rId26"/>
    <p:sldId id="288" r:id="rId27"/>
    <p:sldId id="289" r:id="rId28"/>
    <p:sldId id="290" r:id="rId29"/>
    <p:sldId id="296" r:id="rId30"/>
    <p:sldId id="291"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FF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539" autoAdjust="0"/>
    <p:restoredTop sz="94683" autoAdjust="0"/>
  </p:normalViewPr>
  <p:slideViewPr>
    <p:cSldViewPr>
      <p:cViewPr>
        <p:scale>
          <a:sx n="100" d="100"/>
          <a:sy n="100" d="100"/>
        </p:scale>
        <p:origin x="-1464" y="-64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65B4BF9-0C1B-40F1-8A00-A249C00EE73D}" type="datetimeFigureOut">
              <a:rPr lang="en-US" smtClean="0"/>
              <a:pPr/>
              <a:t>7/1/2011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18CD9AB-A265-4EA8-AE41-0124EF1AA57D}" type="slidenum">
              <a:rPr lang="en-US" smtClean="0"/>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56CFF9-DE25-428F-8170-C9C0071B34BF}" type="datetimeFigureOut">
              <a:rPr lang="en-US" smtClean="0"/>
              <a:pPr/>
              <a:t>7/1/2011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3DFDCD5-7BAC-4036-89F9-3CA6D101CDA4}" type="slidenum">
              <a:rPr lang="en-US" smtClean="0"/>
              <a:pPr/>
              <a:t>‹#›</a:t>
            </a:fld>
            <a:endParaRPr lang="en-US"/>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3DFDCD5-7BAC-4036-89F9-3CA6D101CDA4}"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3DFDCD5-7BAC-4036-89F9-3CA6D101CDA4}"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3DFDCD5-7BAC-4036-89F9-3CA6D101CDA4}" type="slidenum">
              <a:rPr lang="en-US" smtClean="0"/>
              <a:pPr/>
              <a:t>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C0E0431-3B3F-45C6-B72D-B10BC7EE7B56}" type="datetime1">
              <a:rPr lang="en-US" smtClean="0"/>
              <a:pPr/>
              <a:t>7/1/2011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74DA52-4C4A-409D-B389-059C5465458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295C7A-E1E0-48EF-9951-4330AA360B49}" type="datetime1">
              <a:rPr lang="en-US" smtClean="0"/>
              <a:pPr/>
              <a:t>7/1/2011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74DA52-4C4A-409D-B389-059C5465458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33B2D8-9A48-49FF-BE4E-65B2DB266C48}" type="datetime1">
              <a:rPr lang="en-US" smtClean="0"/>
              <a:pPr/>
              <a:t>7/1/2011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74DA52-4C4A-409D-B389-059C5465458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575D3F7-B02F-42BC-ADBB-E5992D3EA5FB}" type="datetime1">
              <a:rPr lang="en-US" smtClean="0"/>
              <a:pPr/>
              <a:t>7/1/2011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74DA52-4C4A-409D-B389-059C5465458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5A0053-8F03-4245-A176-78AD1035E55B}" type="datetime1">
              <a:rPr lang="en-US" smtClean="0"/>
              <a:pPr/>
              <a:t>7/1/2011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74DA52-4C4A-409D-B389-059C5465458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C33003A-AA0B-4EB3-8E90-31FC52724432}" type="datetime1">
              <a:rPr lang="en-US" smtClean="0"/>
              <a:pPr/>
              <a:t>7/1/2011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74DA52-4C4A-409D-B389-059C5465458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FD961DD-5313-4845-8ACB-0E04FC7E2727}" type="datetime1">
              <a:rPr lang="en-US" smtClean="0"/>
              <a:pPr/>
              <a:t>7/1/2011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474DA52-4C4A-409D-B389-059C5465458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EA0C503-8DDB-44EF-A8B3-626E810F7BC5}" type="datetime1">
              <a:rPr lang="en-US" smtClean="0"/>
              <a:pPr/>
              <a:t>7/1/2011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74DA52-4C4A-409D-B389-059C5465458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769F68-83DA-40EC-B8F8-414050F25A16}" type="datetime1">
              <a:rPr lang="en-US" smtClean="0"/>
              <a:pPr/>
              <a:t>7/1/2011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474DA52-4C4A-409D-B389-059C5465458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329D0FB-9803-4FC3-966F-F9DCB77E05CA}" type="datetime1">
              <a:rPr lang="en-US" smtClean="0"/>
              <a:pPr/>
              <a:t>7/1/2011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74DA52-4C4A-409D-B389-059C5465458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FFB43C-97C2-41C4-A82D-A3C1B48421C1}" type="datetime1">
              <a:rPr lang="en-US" smtClean="0"/>
              <a:pPr/>
              <a:t>7/1/2011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74DA52-4C4A-409D-B389-059C5465458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C57460-DA83-4766-9256-24C4B740FA3E}" type="datetime1">
              <a:rPr lang="en-US" smtClean="0"/>
              <a:pPr/>
              <a:t>7/1/2011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74DA52-4C4A-409D-B389-059C5465458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8"/>
          <p:cNvSpPr txBox="1">
            <a:spLocks/>
          </p:cNvSpPr>
          <p:nvPr/>
        </p:nvSpPr>
        <p:spPr>
          <a:xfrm>
            <a:off x="642910" y="685800"/>
            <a:ext cx="7851648" cy="3014666"/>
          </a:xfrm>
          <a:prstGeom prst="rect">
            <a:avLst/>
          </a:prstGeom>
          <a:ln>
            <a:noFill/>
          </a:ln>
        </p:spPr>
        <p:txBody>
          <a:bodyPr lIns="0" tIns="0" rIns="18288" bIns="0" anchor="b">
            <a:scene3d>
              <a:camera prst="orthographicFront"/>
              <a:lightRig rig="freezing" dir="t">
                <a:rot lat="0" lon="0" rev="5640000"/>
              </a:lightRig>
            </a:scene3d>
            <a:sp3d prstMaterial="flat">
              <a:bevelT w="38100" h="38100"/>
              <a:contourClr>
                <a:schemeClr val="tx2"/>
              </a:contourClr>
            </a:sp3d>
          </a:bodyPr>
          <a:lstStyle/>
          <a:p>
            <a:pPr algn="ctr" fontAlgn="auto">
              <a:spcAft>
                <a:spcPts val="0"/>
              </a:spcAft>
              <a:defRPr/>
            </a:pPr>
            <a:r>
              <a:rPr lang="en-US" sz="4200" b="1" dirty="0" err="1" smtClean="0">
                <a:solidFill>
                  <a:schemeClr val="accent6">
                    <a:lumMod val="10000"/>
                  </a:schemeClr>
                </a:solidFill>
                <a:effectLst>
                  <a:outerShdw blurRad="38100" dist="25400" dir="5400000" algn="tl" rotWithShape="0">
                    <a:srgbClr val="000000">
                      <a:alpha val="43000"/>
                    </a:srgbClr>
                  </a:outerShdw>
                </a:effectLst>
                <a:latin typeface="Times New Roman" pitchFamily="18" charset="0"/>
                <a:ea typeface="+mj-ea"/>
                <a:cs typeface="Times New Roman" pitchFamily="18" charset="0"/>
              </a:rPr>
              <a:t>Evolucija</a:t>
            </a:r>
            <a:r>
              <a:rPr lang="en-US" sz="4200" b="1" dirty="0" smtClean="0">
                <a:solidFill>
                  <a:schemeClr val="accent6">
                    <a:lumMod val="10000"/>
                  </a:schemeClr>
                </a:solidFill>
                <a:effectLst>
                  <a:outerShdw blurRad="38100" dist="25400" dir="5400000" algn="tl" rotWithShape="0">
                    <a:srgbClr val="000000">
                      <a:alpha val="43000"/>
                    </a:srgbClr>
                  </a:outerShdw>
                </a:effectLst>
                <a:latin typeface="Times New Roman" pitchFamily="18" charset="0"/>
                <a:ea typeface="+mj-ea"/>
                <a:cs typeface="Times New Roman" pitchFamily="18" charset="0"/>
              </a:rPr>
              <a:t> </a:t>
            </a:r>
            <a:r>
              <a:rPr lang="en-US" sz="4200" b="1" dirty="0" err="1" smtClean="0">
                <a:solidFill>
                  <a:schemeClr val="accent6">
                    <a:lumMod val="10000"/>
                  </a:schemeClr>
                </a:solidFill>
                <a:effectLst>
                  <a:outerShdw blurRad="38100" dist="25400" dir="5400000" algn="tl" rotWithShape="0">
                    <a:srgbClr val="000000">
                      <a:alpha val="43000"/>
                    </a:srgbClr>
                  </a:outerShdw>
                </a:effectLst>
                <a:latin typeface="Times New Roman" pitchFamily="18" charset="0"/>
                <a:ea typeface="+mj-ea"/>
                <a:cs typeface="Times New Roman" pitchFamily="18" charset="0"/>
              </a:rPr>
              <a:t>automatskog</a:t>
            </a:r>
            <a:r>
              <a:rPr lang="en-US" sz="4200" b="1" dirty="0" smtClean="0">
                <a:solidFill>
                  <a:schemeClr val="accent6">
                    <a:lumMod val="10000"/>
                  </a:schemeClr>
                </a:solidFill>
                <a:effectLst>
                  <a:outerShdw blurRad="38100" dist="25400" dir="5400000" algn="tl" rotWithShape="0">
                    <a:srgbClr val="000000">
                      <a:alpha val="43000"/>
                    </a:srgbClr>
                  </a:outerShdw>
                </a:effectLst>
                <a:latin typeface="Times New Roman" pitchFamily="18" charset="0"/>
                <a:ea typeface="+mj-ea"/>
                <a:cs typeface="Times New Roman" pitchFamily="18" charset="0"/>
              </a:rPr>
              <a:t> </a:t>
            </a:r>
            <a:r>
              <a:rPr lang="en-US" sz="4200" b="1" dirty="0" err="1" smtClean="0">
                <a:solidFill>
                  <a:schemeClr val="accent6">
                    <a:lumMod val="10000"/>
                  </a:schemeClr>
                </a:solidFill>
                <a:effectLst>
                  <a:outerShdw blurRad="38100" dist="25400" dir="5400000" algn="tl" rotWithShape="0">
                    <a:srgbClr val="000000">
                      <a:alpha val="43000"/>
                    </a:srgbClr>
                  </a:outerShdw>
                </a:effectLst>
                <a:latin typeface="Times New Roman" pitchFamily="18" charset="0"/>
                <a:ea typeface="+mj-ea"/>
                <a:cs typeface="Times New Roman" pitchFamily="18" charset="0"/>
              </a:rPr>
              <a:t>upravljanja</a:t>
            </a:r>
            <a:r>
              <a:rPr lang="en-US" sz="4200" b="1" dirty="0" smtClean="0">
                <a:solidFill>
                  <a:schemeClr val="accent6">
                    <a:lumMod val="10000"/>
                  </a:schemeClr>
                </a:solidFill>
                <a:effectLst>
                  <a:outerShdw blurRad="38100" dist="25400" dir="5400000" algn="tl" rotWithShape="0">
                    <a:srgbClr val="000000">
                      <a:alpha val="43000"/>
                    </a:srgbClr>
                  </a:outerShdw>
                </a:effectLst>
                <a:latin typeface="Times New Roman" pitchFamily="18" charset="0"/>
                <a:ea typeface="+mj-ea"/>
                <a:cs typeface="Times New Roman" pitchFamily="18" charset="0"/>
              </a:rPr>
              <a:t> </a:t>
            </a:r>
            <a:r>
              <a:rPr lang="en-US" sz="4200" b="1" dirty="0" err="1" smtClean="0">
                <a:solidFill>
                  <a:schemeClr val="accent6">
                    <a:lumMod val="10000"/>
                  </a:schemeClr>
                </a:solidFill>
                <a:effectLst>
                  <a:outerShdw blurRad="38100" dist="25400" dir="5400000" algn="tl" rotWithShape="0">
                    <a:srgbClr val="000000">
                      <a:alpha val="43000"/>
                    </a:srgbClr>
                  </a:outerShdw>
                </a:effectLst>
                <a:latin typeface="Times New Roman" pitchFamily="18" charset="0"/>
                <a:ea typeface="+mj-ea"/>
                <a:cs typeface="Times New Roman" pitchFamily="18" charset="0"/>
              </a:rPr>
              <a:t>uporabom</a:t>
            </a:r>
            <a:r>
              <a:rPr lang="en-US" sz="4200" b="1" dirty="0" smtClean="0">
                <a:solidFill>
                  <a:schemeClr val="accent6">
                    <a:lumMod val="10000"/>
                  </a:schemeClr>
                </a:solidFill>
                <a:effectLst>
                  <a:outerShdw blurRad="38100" dist="25400" dir="5400000" algn="tl" rotWithShape="0">
                    <a:srgbClr val="000000">
                      <a:alpha val="43000"/>
                    </a:srgbClr>
                  </a:outerShdw>
                </a:effectLst>
                <a:latin typeface="Times New Roman" pitchFamily="18" charset="0"/>
                <a:ea typeface="+mj-ea"/>
                <a:cs typeface="Times New Roman" pitchFamily="18" charset="0"/>
              </a:rPr>
              <a:t> </a:t>
            </a:r>
            <a:r>
              <a:rPr lang="en-US" sz="4200" b="1" dirty="0" err="1" smtClean="0">
                <a:solidFill>
                  <a:schemeClr val="accent6">
                    <a:lumMod val="10000"/>
                  </a:schemeClr>
                </a:solidFill>
                <a:effectLst>
                  <a:outerShdw blurRad="38100" dist="25400" dir="5400000" algn="tl" rotWithShape="0">
                    <a:srgbClr val="000000">
                      <a:alpha val="43000"/>
                    </a:srgbClr>
                  </a:outerShdw>
                </a:effectLst>
                <a:latin typeface="Times New Roman" pitchFamily="18" charset="0"/>
                <a:ea typeface="+mj-ea"/>
                <a:cs typeface="Times New Roman" pitchFamily="18" charset="0"/>
              </a:rPr>
              <a:t>paralelnih</a:t>
            </a:r>
            <a:r>
              <a:rPr lang="en-US" sz="4200" b="1" dirty="0" smtClean="0">
                <a:solidFill>
                  <a:schemeClr val="accent6">
                    <a:lumMod val="10000"/>
                  </a:schemeClr>
                </a:solidFill>
                <a:effectLst>
                  <a:outerShdw blurRad="38100" dist="25400" dir="5400000" algn="tl" rotWithShape="0">
                    <a:srgbClr val="000000">
                      <a:alpha val="43000"/>
                    </a:srgbClr>
                  </a:outerShdw>
                </a:effectLst>
                <a:latin typeface="Times New Roman" pitchFamily="18" charset="0"/>
                <a:ea typeface="+mj-ea"/>
                <a:cs typeface="Times New Roman" pitchFamily="18" charset="0"/>
              </a:rPr>
              <a:t> </a:t>
            </a:r>
            <a:r>
              <a:rPr lang="en-US" sz="4200" b="1" dirty="0" err="1" smtClean="0">
                <a:solidFill>
                  <a:schemeClr val="accent6">
                    <a:lumMod val="10000"/>
                  </a:schemeClr>
                </a:solidFill>
                <a:effectLst>
                  <a:outerShdw blurRad="38100" dist="25400" dir="5400000" algn="tl" rotWithShape="0">
                    <a:srgbClr val="000000">
                      <a:alpha val="43000"/>
                    </a:srgbClr>
                  </a:outerShdw>
                </a:effectLst>
                <a:latin typeface="Times New Roman" pitchFamily="18" charset="0"/>
                <a:ea typeface="+mj-ea"/>
                <a:cs typeface="Times New Roman" pitchFamily="18" charset="0"/>
              </a:rPr>
              <a:t>evolucijskih</a:t>
            </a:r>
            <a:r>
              <a:rPr lang="en-US" sz="4200" b="1" dirty="0" smtClean="0">
                <a:solidFill>
                  <a:schemeClr val="accent6">
                    <a:lumMod val="10000"/>
                  </a:schemeClr>
                </a:solidFill>
                <a:effectLst>
                  <a:outerShdw blurRad="38100" dist="25400" dir="5400000" algn="tl" rotWithShape="0">
                    <a:srgbClr val="000000">
                      <a:alpha val="43000"/>
                    </a:srgbClr>
                  </a:outerShdw>
                </a:effectLst>
                <a:latin typeface="Times New Roman" pitchFamily="18" charset="0"/>
                <a:ea typeface="+mj-ea"/>
                <a:cs typeface="Times New Roman" pitchFamily="18" charset="0"/>
              </a:rPr>
              <a:t> </a:t>
            </a:r>
            <a:r>
              <a:rPr lang="en-US" sz="4200" b="1" dirty="0" err="1" smtClean="0">
                <a:solidFill>
                  <a:schemeClr val="accent6">
                    <a:lumMod val="10000"/>
                  </a:schemeClr>
                </a:solidFill>
                <a:effectLst>
                  <a:outerShdw blurRad="38100" dist="25400" dir="5400000" algn="tl" rotWithShape="0">
                    <a:srgbClr val="000000">
                      <a:alpha val="43000"/>
                    </a:srgbClr>
                  </a:outerShdw>
                </a:effectLst>
                <a:latin typeface="Times New Roman" pitchFamily="18" charset="0"/>
                <a:ea typeface="+mj-ea"/>
                <a:cs typeface="Times New Roman" pitchFamily="18" charset="0"/>
              </a:rPr>
              <a:t>algoritama</a:t>
            </a:r>
            <a:endParaRPr lang="en-US" sz="4200" b="1" dirty="0">
              <a:solidFill>
                <a:schemeClr val="accent6">
                  <a:lumMod val="10000"/>
                </a:schemeClr>
              </a:solidFill>
              <a:effectLst>
                <a:outerShdw blurRad="38100" dist="25400" dir="5400000" algn="tl" rotWithShape="0">
                  <a:srgbClr val="000000">
                    <a:alpha val="43000"/>
                  </a:srgbClr>
                </a:outerShdw>
              </a:effectLst>
              <a:latin typeface="Times New Roman" pitchFamily="18" charset="0"/>
              <a:ea typeface="+mj-ea"/>
              <a:cs typeface="Times New Roman" pitchFamily="18" charset="0"/>
            </a:endParaRPr>
          </a:p>
        </p:txBody>
      </p:sp>
      <p:sp>
        <p:nvSpPr>
          <p:cNvPr id="5" name="TextBox 12"/>
          <p:cNvSpPr txBox="1">
            <a:spLocks noChangeArrowheads="1"/>
          </p:cNvSpPr>
          <p:nvPr/>
        </p:nvSpPr>
        <p:spPr bwMode="auto">
          <a:xfrm>
            <a:off x="285750" y="5000625"/>
            <a:ext cx="4676793" cy="1015663"/>
          </a:xfrm>
          <a:prstGeom prst="rect">
            <a:avLst/>
          </a:prstGeom>
          <a:noFill/>
          <a:ln w="9525">
            <a:noFill/>
            <a:miter lim="800000"/>
            <a:headEnd/>
            <a:tailEnd/>
          </a:ln>
        </p:spPr>
        <p:txBody>
          <a:bodyPr wrap="none">
            <a:spAutoFit/>
          </a:bodyPr>
          <a:lstStyle/>
          <a:p>
            <a:r>
              <a:rPr lang="en-US" sz="2000" b="1" dirty="0" err="1">
                <a:solidFill>
                  <a:schemeClr val="accent6">
                    <a:lumMod val="10000"/>
                  </a:schemeClr>
                </a:solidFill>
                <a:latin typeface="Times New Roman" pitchFamily="18" charset="0"/>
                <a:cs typeface="Times New Roman" pitchFamily="18" charset="0"/>
              </a:rPr>
              <a:t>Napravio</a:t>
            </a:r>
            <a:r>
              <a:rPr lang="en-US" sz="2000" b="1" dirty="0">
                <a:solidFill>
                  <a:schemeClr val="accent6">
                    <a:lumMod val="10000"/>
                  </a:schemeClr>
                </a:solidFill>
                <a:latin typeface="Times New Roman" pitchFamily="18" charset="0"/>
                <a:cs typeface="Times New Roman" pitchFamily="18" charset="0"/>
              </a:rPr>
              <a:t>: </a:t>
            </a:r>
            <a:r>
              <a:rPr lang="en-US" sz="2000" b="1" dirty="0" err="1">
                <a:solidFill>
                  <a:schemeClr val="accent6">
                    <a:lumMod val="10000"/>
                  </a:schemeClr>
                </a:solidFill>
                <a:latin typeface="Times New Roman" pitchFamily="18" charset="0"/>
                <a:cs typeface="Times New Roman" pitchFamily="18" charset="0"/>
              </a:rPr>
              <a:t>Lovro</a:t>
            </a:r>
            <a:r>
              <a:rPr lang="en-US" sz="2000" b="1" dirty="0">
                <a:solidFill>
                  <a:schemeClr val="accent6">
                    <a:lumMod val="10000"/>
                  </a:schemeClr>
                </a:solidFill>
                <a:latin typeface="Times New Roman" pitchFamily="18" charset="0"/>
                <a:cs typeface="Times New Roman" pitchFamily="18" charset="0"/>
              </a:rPr>
              <a:t> </a:t>
            </a:r>
            <a:r>
              <a:rPr lang="en-US" sz="2000" b="1" dirty="0" err="1">
                <a:solidFill>
                  <a:schemeClr val="accent6">
                    <a:lumMod val="10000"/>
                  </a:schemeClr>
                </a:solidFill>
                <a:latin typeface="Times New Roman" pitchFamily="18" charset="0"/>
                <a:cs typeface="Times New Roman" pitchFamily="18" charset="0"/>
              </a:rPr>
              <a:t>Pai</a:t>
            </a:r>
            <a:r>
              <a:rPr lang="hr-HR" sz="2000" b="1" dirty="0">
                <a:solidFill>
                  <a:schemeClr val="accent6">
                    <a:lumMod val="10000"/>
                  </a:schemeClr>
                </a:solidFill>
                <a:latin typeface="Times New Roman" pitchFamily="18" charset="0"/>
                <a:cs typeface="Times New Roman" pitchFamily="18" charset="0"/>
              </a:rPr>
              <a:t>ć-Antunović</a:t>
            </a:r>
          </a:p>
          <a:p>
            <a:r>
              <a:rPr lang="hr-HR" sz="2000" b="1" dirty="0">
                <a:solidFill>
                  <a:schemeClr val="accent6">
                    <a:lumMod val="10000"/>
                  </a:schemeClr>
                </a:solidFill>
                <a:latin typeface="Times New Roman" pitchFamily="18" charset="0"/>
                <a:cs typeface="Times New Roman" pitchFamily="18" charset="0"/>
              </a:rPr>
              <a:t>Mentor: </a:t>
            </a:r>
            <a:r>
              <a:rPr lang="hr-HR" sz="2000" b="1" dirty="0" err="1">
                <a:solidFill>
                  <a:schemeClr val="accent6">
                    <a:lumMod val="10000"/>
                  </a:schemeClr>
                </a:solidFill>
                <a:latin typeface="Times New Roman" pitchFamily="18" charset="0"/>
                <a:cs typeface="Times New Roman" pitchFamily="18" charset="0"/>
              </a:rPr>
              <a:t>Doc</a:t>
            </a:r>
            <a:r>
              <a:rPr lang="hr-HR" sz="2000" b="1" dirty="0">
                <a:solidFill>
                  <a:schemeClr val="accent6">
                    <a:lumMod val="10000"/>
                  </a:schemeClr>
                </a:solidFill>
                <a:latin typeface="Times New Roman" pitchFamily="18" charset="0"/>
                <a:cs typeface="Times New Roman" pitchFamily="18" charset="0"/>
              </a:rPr>
              <a:t>. </a:t>
            </a:r>
            <a:r>
              <a:rPr lang="hr-HR" sz="2000" b="1" dirty="0" err="1">
                <a:solidFill>
                  <a:schemeClr val="accent6">
                    <a:lumMod val="10000"/>
                  </a:schemeClr>
                </a:solidFill>
                <a:latin typeface="Times New Roman" pitchFamily="18" charset="0"/>
                <a:cs typeface="Times New Roman" pitchFamily="18" charset="0"/>
              </a:rPr>
              <a:t>Dr</a:t>
            </a:r>
            <a:r>
              <a:rPr lang="hr-HR" sz="2000" b="1" dirty="0">
                <a:solidFill>
                  <a:schemeClr val="accent6">
                    <a:lumMod val="10000"/>
                  </a:schemeClr>
                </a:solidFill>
                <a:latin typeface="Times New Roman" pitchFamily="18" charset="0"/>
                <a:cs typeface="Times New Roman" pitchFamily="18" charset="0"/>
              </a:rPr>
              <a:t>. </a:t>
            </a:r>
            <a:r>
              <a:rPr lang="hr-HR" sz="2000" b="1" dirty="0" err="1">
                <a:solidFill>
                  <a:schemeClr val="accent6">
                    <a:lumMod val="10000"/>
                  </a:schemeClr>
                </a:solidFill>
                <a:latin typeface="Times New Roman" pitchFamily="18" charset="0"/>
                <a:cs typeface="Times New Roman" pitchFamily="18" charset="0"/>
              </a:rPr>
              <a:t>Sc</a:t>
            </a:r>
            <a:r>
              <a:rPr lang="hr-HR" sz="2000" b="1" dirty="0">
                <a:solidFill>
                  <a:schemeClr val="accent6">
                    <a:lumMod val="10000"/>
                  </a:schemeClr>
                </a:solidFill>
                <a:latin typeface="Times New Roman" pitchFamily="18" charset="0"/>
                <a:cs typeface="Times New Roman" pitchFamily="18" charset="0"/>
              </a:rPr>
              <a:t>. Domagoj </a:t>
            </a:r>
            <a:r>
              <a:rPr lang="hr-HR" sz="2000" b="1" dirty="0" err="1">
                <a:solidFill>
                  <a:schemeClr val="accent6">
                    <a:lumMod val="10000"/>
                  </a:schemeClr>
                </a:solidFill>
                <a:latin typeface="Times New Roman" pitchFamily="18" charset="0"/>
                <a:cs typeface="Times New Roman" pitchFamily="18" charset="0"/>
              </a:rPr>
              <a:t>Jakobović</a:t>
            </a:r>
            <a:endParaRPr lang="hr-HR" sz="2000" b="1" dirty="0">
              <a:solidFill>
                <a:schemeClr val="accent6">
                  <a:lumMod val="10000"/>
                </a:schemeClr>
              </a:solidFill>
              <a:latin typeface="Times New Roman" pitchFamily="18" charset="0"/>
              <a:cs typeface="Times New Roman" pitchFamily="18" charset="0"/>
            </a:endParaRPr>
          </a:p>
          <a:p>
            <a:r>
              <a:rPr lang="hr-HR" sz="2000" b="1" dirty="0">
                <a:solidFill>
                  <a:schemeClr val="accent6">
                    <a:lumMod val="10000"/>
                  </a:schemeClr>
                </a:solidFill>
                <a:latin typeface="Times New Roman" pitchFamily="18" charset="0"/>
                <a:cs typeface="Times New Roman" pitchFamily="18" charset="0"/>
              </a:rPr>
              <a:t>Datum: </a:t>
            </a:r>
            <a:r>
              <a:rPr lang="en-US" sz="2000" b="1" dirty="0" smtClean="0">
                <a:solidFill>
                  <a:schemeClr val="accent6">
                    <a:lumMod val="10000"/>
                  </a:schemeClr>
                </a:solidFill>
                <a:latin typeface="Times New Roman" pitchFamily="18" charset="0"/>
                <a:cs typeface="Times New Roman" pitchFamily="18" charset="0"/>
              </a:rPr>
              <a:t>1.7.201</a:t>
            </a:r>
            <a:r>
              <a:rPr lang="hr-HR" sz="2000" b="1" dirty="0" smtClean="0">
                <a:solidFill>
                  <a:schemeClr val="accent6">
                    <a:lumMod val="10000"/>
                  </a:schemeClr>
                </a:solidFill>
                <a:latin typeface="Times New Roman" pitchFamily="18" charset="0"/>
                <a:cs typeface="Times New Roman" pitchFamily="18" charset="0"/>
              </a:rPr>
              <a:t>1.</a:t>
            </a:r>
            <a:endParaRPr lang="en-US" sz="2000" b="1" dirty="0">
              <a:solidFill>
                <a:schemeClr val="accent6">
                  <a:lumMod val="10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p:cNvSpPr txBox="1">
            <a:spLocks/>
          </p:cNvSpPr>
          <p:nvPr/>
        </p:nvSpPr>
        <p:spPr>
          <a:xfrm>
            <a:off x="457200" y="304800"/>
            <a:ext cx="7772400" cy="71438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hr-HR" sz="3600" b="1" u="sng" dirty="0" smtClean="0">
                <a:solidFill>
                  <a:schemeClr val="accent6">
                    <a:lumMod val="10000"/>
                  </a:schemeClr>
                </a:solidFill>
                <a:effectLst>
                  <a:outerShdw blurRad="38100" dist="38100" dir="2700000" algn="tl">
                    <a:srgbClr val="000000">
                      <a:alpha val="43137"/>
                    </a:srgbClr>
                  </a:outerShdw>
                </a:effectLst>
                <a:latin typeface="Times New Roman" pitchFamily="18" charset="0"/>
                <a:ea typeface="+mj-ea"/>
                <a:cs typeface="Times New Roman" pitchFamily="18" charset="0"/>
              </a:rPr>
              <a:t>Paralelno genetsko programiranje</a:t>
            </a:r>
            <a:endParaRPr kumimoji="0" lang="hr-HR" sz="3600" b="1" i="0" u="sng" strike="noStrike" kern="1200" cap="none" spc="0" normalizeH="0" baseline="0" noProof="0" dirty="0">
              <a:ln>
                <a:noFill/>
              </a:ln>
              <a:solidFill>
                <a:schemeClr val="accent6">
                  <a:lumMod val="10000"/>
                </a:schemeClr>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endParaRPr>
          </a:p>
        </p:txBody>
      </p:sp>
      <p:sp>
        <p:nvSpPr>
          <p:cNvPr id="5" name="TextBox 4"/>
          <p:cNvSpPr txBox="1"/>
          <p:nvPr/>
        </p:nvSpPr>
        <p:spPr>
          <a:xfrm>
            <a:off x="304800" y="1981200"/>
            <a:ext cx="8586261" cy="2723823"/>
          </a:xfrm>
          <a:prstGeom prst="rect">
            <a:avLst/>
          </a:prstGeom>
          <a:noFill/>
        </p:spPr>
        <p:txBody>
          <a:bodyPr wrap="none" rtlCol="0">
            <a:spAutoFit/>
          </a:bodyPr>
          <a:lstStyle/>
          <a:p>
            <a:pPr marL="457200" indent="-457200">
              <a:lnSpc>
                <a:spcPct val="150000"/>
              </a:lnSpc>
            </a:pPr>
            <a:r>
              <a:rPr lang="hr-HR" sz="2400" b="1" dirty="0" smtClean="0">
                <a:solidFill>
                  <a:schemeClr val="accent6">
                    <a:lumMod val="10000"/>
                  </a:schemeClr>
                </a:solidFill>
              </a:rPr>
              <a:t>2.	</a:t>
            </a:r>
            <a:r>
              <a:rPr lang="hr-HR" sz="2400" b="1" dirty="0" err="1" smtClean="0">
                <a:solidFill>
                  <a:schemeClr val="accent6">
                    <a:lumMod val="10000"/>
                  </a:schemeClr>
                </a:solidFill>
              </a:rPr>
              <a:t>Višepopulacijski</a:t>
            </a:r>
            <a:r>
              <a:rPr lang="en-US" sz="2400" b="1" dirty="0" smtClean="0">
                <a:solidFill>
                  <a:schemeClr val="accent6">
                    <a:lumMod val="10000"/>
                  </a:schemeClr>
                </a:solidFill>
              </a:rPr>
              <a:t> GA</a:t>
            </a:r>
          </a:p>
          <a:p>
            <a:pPr marL="457200" indent="-457200">
              <a:lnSpc>
                <a:spcPct val="150000"/>
              </a:lnSpc>
              <a:buFontTx/>
              <a:buChar char="-"/>
            </a:pPr>
            <a:r>
              <a:rPr lang="hr-HR" dirty="0" smtClean="0">
                <a:solidFill>
                  <a:schemeClr val="accent6">
                    <a:lumMod val="10000"/>
                  </a:schemeClr>
                </a:solidFill>
              </a:rPr>
              <a:t>Više slijednih GA od kojih svaki posjeduje vlastitu populaciju</a:t>
            </a:r>
          </a:p>
          <a:p>
            <a:pPr marL="457200" indent="-457200">
              <a:lnSpc>
                <a:spcPct val="150000"/>
              </a:lnSpc>
              <a:buFontTx/>
              <a:buChar char="-"/>
            </a:pPr>
            <a:r>
              <a:rPr lang="hr-HR" dirty="0" smtClean="0">
                <a:solidFill>
                  <a:schemeClr val="accent6">
                    <a:lumMod val="10000"/>
                  </a:schemeClr>
                </a:solidFill>
              </a:rPr>
              <a:t>U određenim trenutcima izmjenjuju se izabrane jedinke između odvojenih populacija</a:t>
            </a:r>
          </a:p>
          <a:p>
            <a:pPr marL="457200" indent="-457200">
              <a:lnSpc>
                <a:spcPct val="150000"/>
              </a:lnSpc>
              <a:buFontTx/>
              <a:buChar char="-"/>
            </a:pPr>
            <a:r>
              <a:rPr lang="hr-HR" dirty="0" smtClean="0">
                <a:solidFill>
                  <a:schemeClr val="accent6">
                    <a:lumMod val="10000"/>
                  </a:schemeClr>
                </a:solidFill>
              </a:rPr>
              <a:t>Najpopularnija metoda paralelizacije</a:t>
            </a:r>
          </a:p>
          <a:p>
            <a:pPr marL="457200" indent="-457200">
              <a:lnSpc>
                <a:spcPct val="150000"/>
              </a:lnSpc>
              <a:buFontTx/>
              <a:buChar char="-"/>
            </a:pPr>
            <a:endParaRPr lang="hr-HR" dirty="0" smtClean="0">
              <a:solidFill>
                <a:schemeClr val="accent6">
                  <a:lumMod val="10000"/>
                </a:schemeClr>
              </a:solidFill>
            </a:endParaRPr>
          </a:p>
          <a:p>
            <a:pPr marL="457200" indent="-457200">
              <a:lnSpc>
                <a:spcPct val="150000"/>
              </a:lnSpc>
              <a:buFontTx/>
              <a:buChar char="-"/>
            </a:pPr>
            <a:endParaRPr lang="en-US" dirty="0" smtClean="0">
              <a:solidFill>
                <a:schemeClr val="accent6">
                  <a:lumMod val="10000"/>
                </a:schemeClr>
              </a:solidFill>
            </a:endParaRPr>
          </a:p>
        </p:txBody>
      </p:sp>
      <p:pic>
        <p:nvPicPr>
          <p:cNvPr id="6" name="Picture 3" descr="Topologije"/>
          <p:cNvPicPr>
            <a:picLocks noChangeAspect="1" noChangeArrowheads="1"/>
          </p:cNvPicPr>
          <p:nvPr/>
        </p:nvPicPr>
        <p:blipFill>
          <a:blip r:embed="rId2" cstate="print"/>
          <a:srcRect/>
          <a:stretch>
            <a:fillRect/>
          </a:stretch>
        </p:blipFill>
        <p:spPr bwMode="auto">
          <a:xfrm>
            <a:off x="3124200" y="3810000"/>
            <a:ext cx="2895600" cy="2663856"/>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fld id="{E474DA52-4C4A-409D-B389-059C54654588}" type="slidenum">
              <a:rPr lang="en-US" smtClean="0"/>
              <a:pPr/>
              <a:t>10</a:t>
            </a:fld>
            <a:r>
              <a:rPr lang="en-US" dirty="0" smtClean="0"/>
              <a:t>/29</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p:cNvSpPr txBox="1">
            <a:spLocks/>
          </p:cNvSpPr>
          <p:nvPr/>
        </p:nvSpPr>
        <p:spPr>
          <a:xfrm>
            <a:off x="457200" y="304800"/>
            <a:ext cx="7772400" cy="71438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hr-HR" sz="3600" b="1" u="sng" dirty="0" smtClean="0">
                <a:solidFill>
                  <a:schemeClr val="accent6">
                    <a:lumMod val="10000"/>
                  </a:schemeClr>
                </a:solidFill>
                <a:effectLst>
                  <a:outerShdw blurRad="38100" dist="38100" dir="2700000" algn="tl">
                    <a:srgbClr val="000000">
                      <a:alpha val="43137"/>
                    </a:srgbClr>
                  </a:outerShdw>
                </a:effectLst>
                <a:latin typeface="Times New Roman" pitchFamily="18" charset="0"/>
                <a:ea typeface="+mj-ea"/>
                <a:cs typeface="Times New Roman" pitchFamily="18" charset="0"/>
              </a:rPr>
              <a:t>Paralelno genetsko programiranje</a:t>
            </a:r>
            <a:endParaRPr kumimoji="0" lang="hr-HR" sz="3600" b="1" i="0" u="sng" strike="noStrike" kern="1200" cap="none" spc="0" normalizeH="0" baseline="0" noProof="0" dirty="0">
              <a:ln>
                <a:noFill/>
              </a:ln>
              <a:solidFill>
                <a:schemeClr val="accent6">
                  <a:lumMod val="10000"/>
                </a:schemeClr>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endParaRPr>
          </a:p>
        </p:txBody>
      </p:sp>
      <p:sp>
        <p:nvSpPr>
          <p:cNvPr id="3" name="TextBox 2"/>
          <p:cNvSpPr txBox="1"/>
          <p:nvPr/>
        </p:nvSpPr>
        <p:spPr>
          <a:xfrm>
            <a:off x="304800" y="1981200"/>
            <a:ext cx="8409995" cy="2308324"/>
          </a:xfrm>
          <a:prstGeom prst="rect">
            <a:avLst/>
          </a:prstGeom>
          <a:noFill/>
        </p:spPr>
        <p:txBody>
          <a:bodyPr wrap="none" rtlCol="0">
            <a:spAutoFit/>
          </a:bodyPr>
          <a:lstStyle/>
          <a:p>
            <a:pPr marL="457200" indent="-457200">
              <a:lnSpc>
                <a:spcPct val="150000"/>
              </a:lnSpc>
            </a:pPr>
            <a:r>
              <a:rPr lang="hr-HR" sz="2400" b="1" dirty="0" smtClean="0">
                <a:solidFill>
                  <a:schemeClr val="accent6">
                    <a:lumMod val="10000"/>
                  </a:schemeClr>
                </a:solidFill>
              </a:rPr>
              <a:t>3.	Fino granulirani GA</a:t>
            </a:r>
          </a:p>
          <a:p>
            <a:pPr marL="457200" indent="-457200">
              <a:lnSpc>
                <a:spcPct val="150000"/>
              </a:lnSpc>
              <a:buFontTx/>
              <a:buChar char="-"/>
            </a:pPr>
            <a:r>
              <a:rPr lang="hr-HR" dirty="0" smtClean="0">
                <a:solidFill>
                  <a:schemeClr val="accent6">
                    <a:lumMod val="10000"/>
                  </a:schemeClr>
                </a:solidFill>
              </a:rPr>
              <a:t>Jedna prostorno strukturirana populacija u kojoj se svaka jedinka smije kombinirati </a:t>
            </a:r>
          </a:p>
          <a:p>
            <a:pPr marL="457200" indent="-457200">
              <a:lnSpc>
                <a:spcPct val="150000"/>
              </a:lnSpc>
            </a:pPr>
            <a:r>
              <a:rPr lang="hr-HR" dirty="0" smtClean="0">
                <a:solidFill>
                  <a:schemeClr val="accent6">
                    <a:lumMod val="10000"/>
                  </a:schemeClr>
                </a:solidFill>
              </a:rPr>
              <a:t>samo s neposrednim susjedima</a:t>
            </a:r>
          </a:p>
          <a:p>
            <a:pPr marL="457200" indent="-457200">
              <a:lnSpc>
                <a:spcPct val="150000"/>
              </a:lnSpc>
              <a:buFontTx/>
              <a:buChar char="-"/>
            </a:pPr>
            <a:endParaRPr lang="hr-HR" dirty="0" smtClean="0">
              <a:solidFill>
                <a:schemeClr val="accent6">
                  <a:lumMod val="10000"/>
                </a:schemeClr>
              </a:solidFill>
            </a:endParaRPr>
          </a:p>
          <a:p>
            <a:pPr marL="457200" indent="-457200">
              <a:lnSpc>
                <a:spcPct val="150000"/>
              </a:lnSpc>
              <a:buFontTx/>
              <a:buChar char="-"/>
            </a:pPr>
            <a:endParaRPr lang="en-US" dirty="0" smtClean="0">
              <a:solidFill>
                <a:schemeClr val="accent6">
                  <a:lumMod val="10000"/>
                </a:schemeClr>
              </a:solidFill>
            </a:endParaRPr>
          </a:p>
        </p:txBody>
      </p:sp>
      <p:pic>
        <p:nvPicPr>
          <p:cNvPr id="4098" name="Picture 2" descr="fGrain"/>
          <p:cNvPicPr>
            <a:picLocks noChangeAspect="1" noChangeArrowheads="1"/>
          </p:cNvPicPr>
          <p:nvPr/>
        </p:nvPicPr>
        <p:blipFill>
          <a:blip r:embed="rId2" cstate="print"/>
          <a:srcRect/>
          <a:stretch>
            <a:fillRect/>
          </a:stretch>
        </p:blipFill>
        <p:spPr bwMode="auto">
          <a:xfrm>
            <a:off x="3048000" y="3657600"/>
            <a:ext cx="2925762" cy="2727676"/>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E474DA52-4C4A-409D-B389-059C54654588}" type="slidenum">
              <a:rPr lang="en-US" smtClean="0"/>
              <a:pPr/>
              <a:t>11</a:t>
            </a:fld>
            <a:r>
              <a:rPr lang="en-US" dirty="0" smtClean="0"/>
              <a:t>/29</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p:cNvSpPr txBox="1">
            <a:spLocks/>
          </p:cNvSpPr>
          <p:nvPr/>
        </p:nvSpPr>
        <p:spPr>
          <a:xfrm>
            <a:off x="457200" y="304800"/>
            <a:ext cx="7772400" cy="71438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hr-HR" sz="3600" b="1" u="sng" dirty="0" smtClean="0">
                <a:solidFill>
                  <a:schemeClr val="accent6">
                    <a:lumMod val="10000"/>
                  </a:schemeClr>
                </a:solidFill>
                <a:effectLst>
                  <a:outerShdw blurRad="38100" dist="38100" dir="2700000" algn="tl">
                    <a:srgbClr val="000000">
                      <a:alpha val="43137"/>
                    </a:srgbClr>
                  </a:outerShdw>
                </a:effectLst>
                <a:latin typeface="Times New Roman" pitchFamily="18" charset="0"/>
                <a:ea typeface="+mj-ea"/>
                <a:cs typeface="Times New Roman" pitchFamily="18" charset="0"/>
              </a:rPr>
              <a:t>Paralelno genetsko programiranje</a:t>
            </a:r>
            <a:endParaRPr kumimoji="0" lang="hr-HR" sz="3600" b="1" i="0" u="sng" strike="noStrike" kern="1200" cap="none" spc="0" normalizeH="0" baseline="0" noProof="0" dirty="0">
              <a:ln>
                <a:noFill/>
              </a:ln>
              <a:solidFill>
                <a:schemeClr val="accent6">
                  <a:lumMod val="10000"/>
                </a:schemeClr>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endParaRPr>
          </a:p>
        </p:txBody>
      </p:sp>
      <p:sp>
        <p:nvSpPr>
          <p:cNvPr id="3" name="TextBox 2"/>
          <p:cNvSpPr txBox="1"/>
          <p:nvPr/>
        </p:nvSpPr>
        <p:spPr>
          <a:xfrm>
            <a:off x="304800" y="1981200"/>
            <a:ext cx="4734053" cy="1892826"/>
          </a:xfrm>
          <a:prstGeom prst="rect">
            <a:avLst/>
          </a:prstGeom>
          <a:noFill/>
        </p:spPr>
        <p:txBody>
          <a:bodyPr wrap="none" rtlCol="0">
            <a:spAutoFit/>
          </a:bodyPr>
          <a:lstStyle/>
          <a:p>
            <a:pPr marL="457200" indent="-457200">
              <a:lnSpc>
                <a:spcPct val="150000"/>
              </a:lnSpc>
            </a:pPr>
            <a:r>
              <a:rPr lang="hr-HR" sz="2400" b="1" dirty="0" smtClean="0">
                <a:solidFill>
                  <a:schemeClr val="accent6">
                    <a:lumMod val="10000"/>
                  </a:schemeClr>
                </a:solidFill>
              </a:rPr>
              <a:t>4.	Hijerarhijski GA</a:t>
            </a:r>
          </a:p>
          <a:p>
            <a:pPr marL="457200" indent="-457200">
              <a:lnSpc>
                <a:spcPct val="150000"/>
              </a:lnSpc>
              <a:buFontTx/>
              <a:buChar char="-"/>
            </a:pPr>
            <a:r>
              <a:rPr lang="hr-HR" dirty="0" smtClean="0">
                <a:solidFill>
                  <a:schemeClr val="accent6">
                    <a:lumMod val="10000"/>
                  </a:schemeClr>
                </a:solidFill>
              </a:rPr>
              <a:t>Kombinacija bilo kojih metoda paralelizacije</a:t>
            </a:r>
          </a:p>
          <a:p>
            <a:pPr marL="457200" indent="-457200">
              <a:lnSpc>
                <a:spcPct val="150000"/>
              </a:lnSpc>
              <a:buFontTx/>
              <a:buChar char="-"/>
            </a:pPr>
            <a:endParaRPr lang="hr-HR" dirty="0" smtClean="0">
              <a:solidFill>
                <a:schemeClr val="accent6">
                  <a:lumMod val="10000"/>
                </a:schemeClr>
              </a:solidFill>
            </a:endParaRPr>
          </a:p>
          <a:p>
            <a:pPr marL="457200" indent="-457200">
              <a:lnSpc>
                <a:spcPct val="150000"/>
              </a:lnSpc>
              <a:buFontTx/>
              <a:buChar char="-"/>
            </a:pPr>
            <a:endParaRPr lang="en-US" dirty="0" smtClean="0">
              <a:solidFill>
                <a:schemeClr val="accent6">
                  <a:lumMod val="10000"/>
                </a:schemeClr>
              </a:solidFill>
            </a:endParaRPr>
          </a:p>
        </p:txBody>
      </p:sp>
      <p:pic>
        <p:nvPicPr>
          <p:cNvPr id="5122" name="Picture 1" descr="HibridniGraf.jpg"/>
          <p:cNvPicPr>
            <a:picLocks noChangeAspect="1" noChangeArrowheads="1"/>
          </p:cNvPicPr>
          <p:nvPr/>
        </p:nvPicPr>
        <p:blipFill>
          <a:blip r:embed="rId2" cstate="print"/>
          <a:srcRect/>
          <a:stretch>
            <a:fillRect/>
          </a:stretch>
        </p:blipFill>
        <p:spPr bwMode="auto">
          <a:xfrm>
            <a:off x="2590800" y="3165908"/>
            <a:ext cx="4038600" cy="3408614"/>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E474DA52-4C4A-409D-B389-059C54654588}" type="slidenum">
              <a:rPr lang="en-US" smtClean="0"/>
              <a:pPr/>
              <a:t>12</a:t>
            </a:fld>
            <a:r>
              <a:rPr lang="en-US" dirty="0" smtClean="0"/>
              <a:t>/29</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p:cNvSpPr txBox="1">
            <a:spLocks/>
          </p:cNvSpPr>
          <p:nvPr/>
        </p:nvSpPr>
        <p:spPr>
          <a:xfrm>
            <a:off x="457200" y="304800"/>
            <a:ext cx="7772400" cy="71438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hr-HR" sz="3600" b="1" u="sng" dirty="0" smtClean="0">
                <a:solidFill>
                  <a:schemeClr val="accent6">
                    <a:lumMod val="10000"/>
                  </a:schemeClr>
                </a:solidFill>
                <a:effectLst>
                  <a:outerShdw blurRad="38100" dist="38100" dir="2700000" algn="tl">
                    <a:srgbClr val="000000">
                      <a:alpha val="43137"/>
                    </a:srgbClr>
                  </a:outerShdw>
                </a:effectLst>
                <a:latin typeface="Times New Roman" pitchFamily="18" charset="0"/>
                <a:ea typeface="+mj-ea"/>
                <a:cs typeface="Times New Roman" pitchFamily="18" charset="0"/>
              </a:rPr>
              <a:t>Simulacijsko okruženje</a:t>
            </a:r>
            <a:endParaRPr kumimoji="0" lang="hr-HR" sz="3600" b="1" i="0" u="sng" strike="noStrike" kern="1200" cap="none" spc="0" normalizeH="0" baseline="0" noProof="0" dirty="0">
              <a:ln>
                <a:noFill/>
              </a:ln>
              <a:solidFill>
                <a:schemeClr val="accent6">
                  <a:lumMod val="10000"/>
                </a:schemeClr>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endParaRPr>
          </a:p>
        </p:txBody>
      </p:sp>
      <p:sp>
        <p:nvSpPr>
          <p:cNvPr id="6" name="Slide Number Placeholder 5"/>
          <p:cNvSpPr>
            <a:spLocks noGrp="1"/>
          </p:cNvSpPr>
          <p:nvPr>
            <p:ph type="sldNum" sz="quarter" idx="12"/>
          </p:nvPr>
        </p:nvSpPr>
        <p:spPr/>
        <p:txBody>
          <a:bodyPr/>
          <a:lstStyle/>
          <a:p>
            <a:fld id="{E474DA52-4C4A-409D-B389-059C54654588}" type="slidenum">
              <a:rPr lang="en-US" smtClean="0"/>
              <a:pPr/>
              <a:t>13</a:t>
            </a:fld>
            <a:r>
              <a:rPr lang="en-US" dirty="0" smtClean="0"/>
              <a:t>/29</a:t>
            </a:r>
            <a:endParaRPr lang="en-US" dirty="0"/>
          </a:p>
        </p:txBody>
      </p:sp>
      <p:sp>
        <p:nvSpPr>
          <p:cNvPr id="10" name="TextBox 9"/>
          <p:cNvSpPr txBox="1"/>
          <p:nvPr/>
        </p:nvSpPr>
        <p:spPr>
          <a:xfrm>
            <a:off x="0" y="1752600"/>
            <a:ext cx="8762999" cy="3416320"/>
          </a:xfrm>
          <a:prstGeom prst="rect">
            <a:avLst/>
          </a:prstGeom>
          <a:noFill/>
        </p:spPr>
        <p:txBody>
          <a:bodyPr wrap="square" rtlCol="0">
            <a:spAutoFit/>
          </a:bodyPr>
          <a:lstStyle/>
          <a:p>
            <a:pPr marL="457200" indent="-457200">
              <a:lnSpc>
                <a:spcPct val="150000"/>
              </a:lnSpc>
              <a:buFont typeface="Arial" pitchFamily="34" charset="0"/>
              <a:buChar char="•"/>
            </a:pPr>
            <a:r>
              <a:rPr lang="hr-HR" dirty="0" smtClean="0">
                <a:solidFill>
                  <a:schemeClr val="accent6">
                    <a:lumMod val="10000"/>
                  </a:schemeClr>
                </a:solidFill>
              </a:rPr>
              <a:t>Imamo osnovni evolucijski algoritam – želimo ga primijeniti na problem upravljanja robotom</a:t>
            </a:r>
          </a:p>
          <a:p>
            <a:pPr marL="457200" indent="-457200">
              <a:lnSpc>
                <a:spcPct val="150000"/>
              </a:lnSpc>
              <a:buFont typeface="Arial" pitchFamily="34" charset="0"/>
              <a:buChar char="•"/>
            </a:pPr>
            <a:r>
              <a:rPr lang="hr-HR" dirty="0" smtClean="0">
                <a:solidFill>
                  <a:schemeClr val="accent6">
                    <a:lumMod val="10000"/>
                  </a:schemeClr>
                </a:solidFill>
              </a:rPr>
              <a:t>Želimo naći upravljački algoritam koji će ovisno o ulazima senzora za udaljenost odlučivati o idućoj motoričkoj reakciji</a:t>
            </a:r>
          </a:p>
          <a:p>
            <a:pPr marL="457200" indent="-457200">
              <a:lnSpc>
                <a:spcPct val="150000"/>
              </a:lnSpc>
              <a:buFont typeface="Arial" pitchFamily="34" charset="0"/>
              <a:buChar char="•"/>
            </a:pPr>
            <a:r>
              <a:rPr lang="hr-HR" dirty="0" smtClean="0">
                <a:solidFill>
                  <a:schemeClr val="accent6">
                    <a:lumMod val="10000"/>
                  </a:schemeClr>
                </a:solidFill>
              </a:rPr>
              <a:t>Što je zadatak robota? – definiran funkcijom dobrote. U radu smo fokusirani na obilazak svih zidova (rubnih ili prepreka) sobe i obilazak cijele površine sobe.</a:t>
            </a:r>
          </a:p>
          <a:p>
            <a:pPr marL="457200" indent="-457200">
              <a:lnSpc>
                <a:spcPct val="150000"/>
              </a:lnSpc>
              <a:buFont typeface="Arial" pitchFamily="34" charset="0"/>
              <a:buChar char="•"/>
            </a:pPr>
            <a:r>
              <a:rPr lang="hr-HR" dirty="0" smtClean="0">
                <a:solidFill>
                  <a:schemeClr val="accent6">
                    <a:lumMod val="10000"/>
                  </a:schemeClr>
                </a:solidFill>
              </a:rPr>
              <a:t>Ponašanje vrlo lagano promijeniti</a:t>
            </a:r>
          </a:p>
          <a:p>
            <a:pPr marL="457200" indent="-457200">
              <a:lnSpc>
                <a:spcPct val="150000"/>
              </a:lnSpc>
            </a:pPr>
            <a:endParaRPr lang="hr-HR" dirty="0" smtClean="0">
              <a:solidFill>
                <a:schemeClr val="accent6">
                  <a:lumMod val="10000"/>
                </a:schemeClr>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p:cNvSpPr txBox="1">
            <a:spLocks/>
          </p:cNvSpPr>
          <p:nvPr/>
        </p:nvSpPr>
        <p:spPr>
          <a:xfrm>
            <a:off x="457200" y="304800"/>
            <a:ext cx="7772400" cy="71438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hr-HR" sz="3600" b="1" u="sng" dirty="0" smtClean="0">
                <a:solidFill>
                  <a:schemeClr val="accent6">
                    <a:lumMod val="10000"/>
                  </a:schemeClr>
                </a:solidFill>
                <a:effectLst>
                  <a:outerShdw blurRad="38100" dist="38100" dir="2700000" algn="tl">
                    <a:srgbClr val="000000">
                      <a:alpha val="43137"/>
                    </a:srgbClr>
                  </a:outerShdw>
                </a:effectLst>
                <a:latin typeface="Times New Roman" pitchFamily="18" charset="0"/>
                <a:ea typeface="+mj-ea"/>
                <a:cs typeface="Times New Roman" pitchFamily="18" charset="0"/>
              </a:rPr>
              <a:t>Simulacijsko okruženje</a:t>
            </a:r>
            <a:endParaRPr kumimoji="0" lang="hr-HR" sz="3600" b="1" i="0" u="sng" strike="noStrike" kern="1200" cap="none" spc="0" normalizeH="0" baseline="0" noProof="0" dirty="0">
              <a:ln>
                <a:noFill/>
              </a:ln>
              <a:solidFill>
                <a:schemeClr val="accent6">
                  <a:lumMod val="10000"/>
                </a:schemeClr>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endParaRPr>
          </a:p>
        </p:txBody>
      </p:sp>
      <p:pic>
        <p:nvPicPr>
          <p:cNvPr id="6146" name="Picture 2" descr="C:\Users\Lovro\FER\Dipl\StabloProgram.jpg"/>
          <p:cNvPicPr>
            <a:picLocks noChangeAspect="1" noChangeArrowheads="1"/>
          </p:cNvPicPr>
          <p:nvPr/>
        </p:nvPicPr>
        <p:blipFill>
          <a:blip r:embed="rId2" cstate="print"/>
          <a:srcRect/>
          <a:stretch>
            <a:fillRect/>
          </a:stretch>
        </p:blipFill>
        <p:spPr bwMode="auto">
          <a:xfrm>
            <a:off x="2209800" y="2438400"/>
            <a:ext cx="4267200" cy="2087140"/>
          </a:xfrm>
          <a:prstGeom prst="rect">
            <a:avLst/>
          </a:prstGeom>
          <a:noFill/>
        </p:spPr>
      </p:pic>
      <p:sp>
        <p:nvSpPr>
          <p:cNvPr id="7" name="TextBox 6"/>
          <p:cNvSpPr txBox="1"/>
          <p:nvPr/>
        </p:nvSpPr>
        <p:spPr>
          <a:xfrm>
            <a:off x="304800" y="1295400"/>
            <a:ext cx="2582438" cy="1018869"/>
          </a:xfrm>
          <a:prstGeom prst="rect">
            <a:avLst/>
          </a:prstGeom>
          <a:noFill/>
        </p:spPr>
        <p:txBody>
          <a:bodyPr wrap="none" rtlCol="0">
            <a:spAutoFit/>
          </a:bodyPr>
          <a:lstStyle/>
          <a:p>
            <a:pPr marL="457200" indent="-457200">
              <a:lnSpc>
                <a:spcPct val="150000"/>
              </a:lnSpc>
            </a:pPr>
            <a:r>
              <a:rPr lang="hr-HR" sz="2400" b="1" dirty="0" smtClean="0">
                <a:solidFill>
                  <a:schemeClr val="accent6">
                    <a:lumMod val="10000"/>
                  </a:schemeClr>
                </a:solidFill>
              </a:rPr>
              <a:t>Struktura genotipa</a:t>
            </a:r>
            <a:endParaRPr lang="hr-HR" dirty="0" smtClean="0">
              <a:solidFill>
                <a:schemeClr val="accent6">
                  <a:lumMod val="10000"/>
                </a:schemeClr>
              </a:solidFill>
            </a:endParaRPr>
          </a:p>
          <a:p>
            <a:pPr marL="457200" indent="-457200">
              <a:lnSpc>
                <a:spcPct val="150000"/>
              </a:lnSpc>
              <a:buFontTx/>
              <a:buChar char="-"/>
            </a:pPr>
            <a:endParaRPr lang="en-US" dirty="0" smtClean="0">
              <a:solidFill>
                <a:schemeClr val="accent6">
                  <a:lumMod val="10000"/>
                </a:schemeClr>
              </a:solidFill>
            </a:endParaRPr>
          </a:p>
        </p:txBody>
      </p:sp>
      <p:sp>
        <p:nvSpPr>
          <p:cNvPr id="8" name="TextBox 7"/>
          <p:cNvSpPr txBox="1"/>
          <p:nvPr/>
        </p:nvSpPr>
        <p:spPr>
          <a:xfrm>
            <a:off x="228600" y="4724400"/>
            <a:ext cx="8666567" cy="2446824"/>
          </a:xfrm>
          <a:prstGeom prst="rect">
            <a:avLst/>
          </a:prstGeom>
          <a:noFill/>
        </p:spPr>
        <p:txBody>
          <a:bodyPr wrap="square" rtlCol="0">
            <a:spAutoFit/>
          </a:bodyPr>
          <a:lstStyle/>
          <a:p>
            <a:pPr>
              <a:lnSpc>
                <a:spcPct val="150000"/>
              </a:lnSpc>
            </a:pPr>
            <a:r>
              <a:rPr lang="hr-HR" dirty="0" smtClean="0"/>
              <a:t>Skup funkcijskih znakova je definiran kao F</a:t>
            </a:r>
            <a:r>
              <a:rPr lang="en-US" dirty="0" smtClean="0"/>
              <a:t>={TR, TL, MF, MB, IFLTE, PROGN2, IMEM1, IMEM2}. </a:t>
            </a:r>
          </a:p>
          <a:p>
            <a:pPr>
              <a:lnSpc>
                <a:spcPct val="150000"/>
              </a:lnSpc>
            </a:pPr>
            <a:r>
              <a:rPr lang="hr-HR" dirty="0" smtClean="0"/>
              <a:t>Skup završnih znakova je definiran kao T= {S00, S01, S02, S03,…, S11, SS, MSD, EDG}.</a:t>
            </a:r>
          </a:p>
          <a:p>
            <a:pPr>
              <a:lnSpc>
                <a:spcPct val="150000"/>
              </a:lnSpc>
            </a:pPr>
            <a:r>
              <a:rPr lang="hr-HR" dirty="0" smtClean="0"/>
              <a:t>Funkcija dobrote = broj skupljenih jabuka (jabuke se postavljaju uz rub sobe, te njihovo skupljanje označava da je robot prošao relativno blizu te pozicije)</a:t>
            </a:r>
            <a:endParaRPr lang="en-US" dirty="0" smtClean="0"/>
          </a:p>
          <a:p>
            <a:endParaRPr lang="en-US" dirty="0"/>
          </a:p>
        </p:txBody>
      </p:sp>
      <p:sp>
        <p:nvSpPr>
          <p:cNvPr id="6" name="Slide Number Placeholder 5"/>
          <p:cNvSpPr>
            <a:spLocks noGrp="1"/>
          </p:cNvSpPr>
          <p:nvPr>
            <p:ph type="sldNum" sz="quarter" idx="12"/>
          </p:nvPr>
        </p:nvSpPr>
        <p:spPr/>
        <p:txBody>
          <a:bodyPr/>
          <a:lstStyle/>
          <a:p>
            <a:fld id="{E474DA52-4C4A-409D-B389-059C54654588}" type="slidenum">
              <a:rPr lang="en-US" smtClean="0"/>
              <a:pPr/>
              <a:t>14</a:t>
            </a:fld>
            <a:r>
              <a:rPr lang="en-US" dirty="0" smtClean="0"/>
              <a:t>/29</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p:cNvSpPr txBox="1">
            <a:spLocks/>
          </p:cNvSpPr>
          <p:nvPr/>
        </p:nvSpPr>
        <p:spPr>
          <a:xfrm>
            <a:off x="457200" y="304800"/>
            <a:ext cx="7772400" cy="71438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hr-HR" sz="3600" b="1" u="sng" dirty="0" smtClean="0">
                <a:solidFill>
                  <a:schemeClr val="accent6">
                    <a:lumMod val="10000"/>
                  </a:schemeClr>
                </a:solidFill>
                <a:effectLst>
                  <a:outerShdw blurRad="38100" dist="38100" dir="2700000" algn="tl">
                    <a:srgbClr val="000000">
                      <a:alpha val="43137"/>
                    </a:srgbClr>
                  </a:outerShdw>
                </a:effectLst>
                <a:latin typeface="Times New Roman" pitchFamily="18" charset="0"/>
                <a:ea typeface="+mj-ea"/>
                <a:cs typeface="Times New Roman" pitchFamily="18" charset="0"/>
              </a:rPr>
              <a:t>Simulacijsko okruženje</a:t>
            </a:r>
            <a:endParaRPr kumimoji="0" lang="hr-HR" sz="3600" b="1" i="0" u="sng" strike="noStrike" kern="1200" cap="none" spc="0" normalizeH="0" baseline="0" noProof="0" dirty="0">
              <a:ln>
                <a:noFill/>
              </a:ln>
              <a:solidFill>
                <a:schemeClr val="accent6">
                  <a:lumMod val="10000"/>
                </a:schemeClr>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endParaRPr>
          </a:p>
        </p:txBody>
      </p:sp>
      <p:sp>
        <p:nvSpPr>
          <p:cNvPr id="5" name="TextBox 4"/>
          <p:cNvSpPr txBox="1"/>
          <p:nvPr/>
        </p:nvSpPr>
        <p:spPr>
          <a:xfrm>
            <a:off x="152400" y="1364188"/>
            <a:ext cx="8666567" cy="5493812"/>
          </a:xfrm>
          <a:prstGeom prst="rect">
            <a:avLst/>
          </a:prstGeom>
          <a:noFill/>
        </p:spPr>
        <p:txBody>
          <a:bodyPr wrap="square" rtlCol="0">
            <a:spAutoFit/>
          </a:bodyPr>
          <a:lstStyle/>
          <a:p>
            <a:pPr>
              <a:lnSpc>
                <a:spcPct val="150000"/>
              </a:lnSpc>
            </a:pPr>
            <a:r>
              <a:rPr lang="hr-HR" sz="2400" b="1" dirty="0" smtClean="0"/>
              <a:t>Memorijske funkcije:</a:t>
            </a:r>
          </a:p>
          <a:p>
            <a:pPr>
              <a:lnSpc>
                <a:spcPct val="150000"/>
              </a:lnSpc>
              <a:buFont typeface="Arial" pitchFamily="34" charset="0"/>
              <a:buChar char="•"/>
            </a:pPr>
            <a:r>
              <a:rPr lang="hr-HR" dirty="0" smtClean="0"/>
              <a:t> cilj </a:t>
            </a:r>
            <a:r>
              <a:rPr lang="hr-HR" b="1" dirty="0" smtClean="0"/>
              <a:t>povećanja</a:t>
            </a:r>
            <a:r>
              <a:rPr lang="hr-HR" dirty="0" smtClean="0"/>
              <a:t> </a:t>
            </a:r>
            <a:r>
              <a:rPr lang="hr-HR" b="1" dirty="0" smtClean="0"/>
              <a:t>ekspresivnosti</a:t>
            </a:r>
            <a:r>
              <a:rPr lang="hr-HR" dirty="0" smtClean="0"/>
              <a:t> jezika</a:t>
            </a:r>
          </a:p>
          <a:p>
            <a:pPr>
              <a:lnSpc>
                <a:spcPct val="150000"/>
              </a:lnSpc>
              <a:buFont typeface="Arial" pitchFamily="34" charset="0"/>
              <a:buChar char="•"/>
            </a:pPr>
            <a:r>
              <a:rPr lang="hr-HR" dirty="0" smtClean="0"/>
              <a:t> robot ne može inače znati je li prošao nekim dijelom sobe ili nije</a:t>
            </a:r>
          </a:p>
          <a:p>
            <a:pPr>
              <a:lnSpc>
                <a:spcPct val="150000"/>
              </a:lnSpc>
              <a:buFont typeface="Arial" pitchFamily="34" charset="0"/>
              <a:buChar char="•"/>
            </a:pPr>
            <a:r>
              <a:rPr lang="hr-HR" dirty="0" smtClean="0"/>
              <a:t>Robot inače u trenutku pojavljivanja na već posječenoj lokaciji sa istom orijentacijom kao i prije </a:t>
            </a:r>
            <a:r>
              <a:rPr lang="hr-HR" b="1" dirty="0" smtClean="0"/>
              <a:t>uvijek reagira jednako</a:t>
            </a:r>
          </a:p>
          <a:p>
            <a:pPr>
              <a:lnSpc>
                <a:spcPct val="150000"/>
              </a:lnSpc>
              <a:buFont typeface="Arial" pitchFamily="34" charset="0"/>
              <a:buChar char="•"/>
            </a:pPr>
            <a:r>
              <a:rPr lang="hr-HR" b="1" dirty="0" smtClean="0"/>
              <a:t>IMEM1</a:t>
            </a:r>
            <a:r>
              <a:rPr lang="hr-HR" dirty="0" smtClean="0"/>
              <a:t> = robot pri svakom pomicanju provjerava je li došao blizu zida, pamti koordinate zida ako je, kod pozivanja ove funkcije robot pretražuje svoj zapis posjećenih zidova, te ukoliko je trenutno orijentiran direktno prema jednom takvom zidu evaluira prvo podstablo, a u suprotnom slučaju drugo</a:t>
            </a:r>
          </a:p>
          <a:p>
            <a:pPr>
              <a:lnSpc>
                <a:spcPct val="150000"/>
              </a:lnSpc>
              <a:buFont typeface="Arial" pitchFamily="34" charset="0"/>
              <a:buChar char="•"/>
            </a:pPr>
            <a:r>
              <a:rPr lang="hr-HR" b="1" dirty="0" smtClean="0"/>
              <a:t>IMEM2</a:t>
            </a:r>
            <a:r>
              <a:rPr lang="hr-HR" dirty="0" smtClean="0"/>
              <a:t> = Bilježi sve akcije i pozicije na kojima ih je napravio (povijest svog kretanja), kod pozivanja prvo ispituje postoji li za trenutnu poziciju akcija prvog podstabla u memoriji, ukoliko postoji evaluira drugo podstablo, a u suprotnom treće</a:t>
            </a:r>
            <a:endParaRPr lang="en-US" dirty="0" smtClean="0"/>
          </a:p>
          <a:p>
            <a:endParaRPr lang="en-US" dirty="0"/>
          </a:p>
        </p:txBody>
      </p:sp>
      <p:sp>
        <p:nvSpPr>
          <p:cNvPr id="6" name="Slide Number Placeholder 5"/>
          <p:cNvSpPr>
            <a:spLocks noGrp="1"/>
          </p:cNvSpPr>
          <p:nvPr>
            <p:ph type="sldNum" sz="quarter" idx="12"/>
          </p:nvPr>
        </p:nvSpPr>
        <p:spPr/>
        <p:txBody>
          <a:bodyPr/>
          <a:lstStyle/>
          <a:p>
            <a:fld id="{E474DA52-4C4A-409D-B389-059C54654588}" type="slidenum">
              <a:rPr lang="en-US" smtClean="0"/>
              <a:pPr/>
              <a:t>15</a:t>
            </a:fld>
            <a:r>
              <a:rPr lang="en-US" dirty="0" smtClean="0"/>
              <a:t>/29</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p:cNvSpPr txBox="1">
            <a:spLocks/>
          </p:cNvSpPr>
          <p:nvPr/>
        </p:nvSpPr>
        <p:spPr>
          <a:xfrm>
            <a:off x="457200" y="304800"/>
            <a:ext cx="7772400" cy="71438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hr-HR" sz="3600" b="1" u="sng" dirty="0" smtClean="0">
                <a:solidFill>
                  <a:schemeClr val="accent6">
                    <a:lumMod val="10000"/>
                  </a:schemeClr>
                </a:solidFill>
                <a:effectLst>
                  <a:outerShdw blurRad="38100" dist="38100" dir="2700000" algn="tl">
                    <a:srgbClr val="000000">
                      <a:alpha val="43137"/>
                    </a:srgbClr>
                  </a:outerShdw>
                </a:effectLst>
                <a:latin typeface="Times New Roman" pitchFamily="18" charset="0"/>
                <a:ea typeface="+mj-ea"/>
                <a:cs typeface="Times New Roman" pitchFamily="18" charset="0"/>
              </a:rPr>
              <a:t>Simulacijsko okruženje</a:t>
            </a:r>
            <a:endParaRPr kumimoji="0" lang="hr-HR" sz="3600" b="1" i="0" u="sng" strike="noStrike" kern="1200" cap="none" spc="0" normalizeH="0" baseline="0" noProof="0" dirty="0">
              <a:ln>
                <a:noFill/>
              </a:ln>
              <a:solidFill>
                <a:schemeClr val="accent6">
                  <a:lumMod val="10000"/>
                </a:schemeClr>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endParaRPr>
          </a:p>
        </p:txBody>
      </p:sp>
      <p:sp>
        <p:nvSpPr>
          <p:cNvPr id="5" name="TextBox 4"/>
          <p:cNvSpPr txBox="1"/>
          <p:nvPr/>
        </p:nvSpPr>
        <p:spPr>
          <a:xfrm>
            <a:off x="304800" y="1981200"/>
            <a:ext cx="8889100" cy="3970318"/>
          </a:xfrm>
          <a:prstGeom prst="rect">
            <a:avLst/>
          </a:prstGeom>
          <a:noFill/>
        </p:spPr>
        <p:txBody>
          <a:bodyPr wrap="none" rtlCol="0">
            <a:spAutoFit/>
          </a:bodyPr>
          <a:lstStyle/>
          <a:p>
            <a:pPr marL="457200" indent="-457200">
              <a:lnSpc>
                <a:spcPct val="150000"/>
              </a:lnSpc>
            </a:pPr>
            <a:r>
              <a:rPr lang="en-US" sz="2400" b="1" dirty="0" err="1" smtClean="0">
                <a:solidFill>
                  <a:schemeClr val="accent6">
                    <a:lumMod val="10000"/>
                  </a:schemeClr>
                </a:solidFill>
              </a:rPr>
              <a:t>Jednopopulacijski</a:t>
            </a:r>
            <a:r>
              <a:rPr lang="en-US" sz="2400" b="1" dirty="0" smtClean="0">
                <a:solidFill>
                  <a:schemeClr val="accent6">
                    <a:lumMod val="10000"/>
                  </a:schemeClr>
                </a:solidFill>
              </a:rPr>
              <a:t> (</a:t>
            </a:r>
            <a:r>
              <a:rPr lang="en-US" sz="2400" b="1" dirty="0" err="1" smtClean="0">
                <a:solidFill>
                  <a:schemeClr val="accent6">
                    <a:lumMod val="10000"/>
                  </a:schemeClr>
                </a:solidFill>
              </a:rPr>
              <a:t>voditelj-radnik</a:t>
            </a:r>
            <a:r>
              <a:rPr lang="en-US" sz="2400" b="1" dirty="0" smtClean="0">
                <a:solidFill>
                  <a:schemeClr val="accent6">
                    <a:lumMod val="10000"/>
                  </a:schemeClr>
                </a:solidFill>
              </a:rPr>
              <a:t>) GA</a:t>
            </a:r>
            <a:endParaRPr lang="hr-HR" sz="2400" b="1" dirty="0" smtClean="0">
              <a:solidFill>
                <a:schemeClr val="accent6">
                  <a:lumMod val="10000"/>
                </a:schemeClr>
              </a:solidFill>
            </a:endParaRPr>
          </a:p>
          <a:p>
            <a:pPr marL="457200" indent="-457200">
              <a:lnSpc>
                <a:spcPct val="150000"/>
              </a:lnSpc>
              <a:buFont typeface="Arial" pitchFamily="34" charset="0"/>
              <a:buChar char="•"/>
            </a:pPr>
            <a:r>
              <a:rPr lang="hr-HR" dirty="0" smtClean="0">
                <a:solidFill>
                  <a:schemeClr val="accent6">
                    <a:lumMod val="10000"/>
                  </a:schemeClr>
                </a:solidFill>
              </a:rPr>
              <a:t>Implementirane dvije verzije</a:t>
            </a:r>
          </a:p>
          <a:p>
            <a:pPr marL="457200" indent="-457200">
              <a:lnSpc>
                <a:spcPct val="150000"/>
              </a:lnSpc>
              <a:buAutoNum type="arabicPeriod"/>
            </a:pPr>
            <a:r>
              <a:rPr lang="hr-HR" b="1" dirty="0" smtClean="0">
                <a:solidFill>
                  <a:schemeClr val="accent6">
                    <a:lumMod val="10000"/>
                  </a:schemeClr>
                </a:solidFill>
              </a:rPr>
              <a:t>Standardni voditelj-radnik model</a:t>
            </a:r>
          </a:p>
          <a:p>
            <a:pPr marL="457200" indent="-457200">
              <a:lnSpc>
                <a:spcPct val="150000"/>
              </a:lnSpc>
              <a:buFont typeface="Arial" pitchFamily="34" charset="0"/>
              <a:buChar char="•"/>
            </a:pPr>
            <a:r>
              <a:rPr lang="hr-HR" dirty="0" smtClean="0">
                <a:solidFill>
                  <a:schemeClr val="accent6">
                    <a:lumMod val="10000"/>
                  </a:schemeClr>
                </a:solidFill>
              </a:rPr>
              <a:t>Ostvareno pomoću MPI tehnologije</a:t>
            </a:r>
          </a:p>
          <a:p>
            <a:pPr marL="457200" indent="-457200">
              <a:lnSpc>
                <a:spcPct val="150000"/>
              </a:lnSpc>
              <a:buFont typeface="Arial" pitchFamily="34" charset="0"/>
              <a:buChar char="•"/>
            </a:pPr>
            <a:r>
              <a:rPr lang="hr-HR" dirty="0" smtClean="0">
                <a:solidFill>
                  <a:schemeClr val="accent6">
                    <a:lumMod val="10000"/>
                  </a:schemeClr>
                </a:solidFill>
              </a:rPr>
              <a:t>1 proces: 1 radnik</a:t>
            </a:r>
          </a:p>
          <a:p>
            <a:pPr marL="457200" indent="-457200">
              <a:lnSpc>
                <a:spcPct val="150000"/>
              </a:lnSpc>
              <a:buFont typeface="Arial" pitchFamily="34" charset="0"/>
              <a:buChar char="•"/>
            </a:pPr>
            <a:r>
              <a:rPr lang="hr-HR" dirty="0" smtClean="0">
                <a:solidFill>
                  <a:schemeClr val="accent6">
                    <a:lumMod val="10000"/>
                  </a:schemeClr>
                </a:solidFill>
              </a:rPr>
              <a:t>1 poseban (nulti) proces = voditelj</a:t>
            </a:r>
          </a:p>
          <a:p>
            <a:pPr marL="457200" indent="-457200">
              <a:lnSpc>
                <a:spcPct val="150000"/>
              </a:lnSpc>
              <a:buFont typeface="Arial" pitchFamily="34" charset="0"/>
              <a:buChar char="•"/>
            </a:pPr>
            <a:r>
              <a:rPr lang="hr-HR" dirty="0" smtClean="0">
                <a:solidFill>
                  <a:schemeClr val="accent6">
                    <a:lumMod val="10000"/>
                  </a:schemeClr>
                </a:solidFill>
              </a:rPr>
              <a:t>Radnici ne znaju ništa o genetskom algoritmu već samo znaju evaluirati funkciju dobrote</a:t>
            </a:r>
          </a:p>
          <a:p>
            <a:pPr marL="457200" indent="-457200">
              <a:lnSpc>
                <a:spcPct val="150000"/>
              </a:lnSpc>
            </a:pPr>
            <a:r>
              <a:rPr lang="hr-HR" dirty="0" smtClean="0">
                <a:solidFill>
                  <a:schemeClr val="accent6">
                    <a:lumMod val="10000"/>
                  </a:schemeClr>
                </a:solidFill>
              </a:rPr>
              <a:t>(simulirati kretanje robota u zadanoj sobi)</a:t>
            </a:r>
          </a:p>
          <a:p>
            <a:pPr marL="457200" indent="-457200">
              <a:lnSpc>
                <a:spcPct val="150000"/>
              </a:lnSpc>
            </a:pPr>
            <a:endParaRPr lang="hr-HR" dirty="0" smtClean="0">
              <a:solidFill>
                <a:schemeClr val="accent6">
                  <a:lumMod val="10000"/>
                </a:schemeClr>
              </a:solidFill>
            </a:endParaRPr>
          </a:p>
        </p:txBody>
      </p:sp>
      <p:sp>
        <p:nvSpPr>
          <p:cNvPr id="6" name="Slide Number Placeholder 5"/>
          <p:cNvSpPr>
            <a:spLocks noGrp="1"/>
          </p:cNvSpPr>
          <p:nvPr>
            <p:ph type="sldNum" sz="quarter" idx="12"/>
          </p:nvPr>
        </p:nvSpPr>
        <p:spPr/>
        <p:txBody>
          <a:bodyPr/>
          <a:lstStyle/>
          <a:p>
            <a:fld id="{E474DA52-4C4A-409D-B389-059C54654588}" type="slidenum">
              <a:rPr lang="en-US" smtClean="0"/>
              <a:pPr/>
              <a:t>16</a:t>
            </a:fld>
            <a:r>
              <a:rPr lang="en-US" dirty="0" smtClean="0"/>
              <a:t>/29</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4900" y="1371600"/>
            <a:ext cx="8889100" cy="5493812"/>
          </a:xfrm>
          <a:prstGeom prst="rect">
            <a:avLst/>
          </a:prstGeom>
          <a:noFill/>
        </p:spPr>
        <p:txBody>
          <a:bodyPr wrap="square" rtlCol="0">
            <a:spAutoFit/>
          </a:bodyPr>
          <a:lstStyle/>
          <a:p>
            <a:pPr marL="457200" indent="-457200">
              <a:lnSpc>
                <a:spcPct val="150000"/>
              </a:lnSpc>
            </a:pPr>
            <a:r>
              <a:rPr lang="hr-HR" b="1" dirty="0" smtClean="0">
                <a:solidFill>
                  <a:schemeClr val="accent6">
                    <a:lumMod val="10000"/>
                  </a:schemeClr>
                </a:solidFill>
              </a:rPr>
              <a:t>2.	Metoda s </a:t>
            </a:r>
            <a:r>
              <a:rPr lang="hr-HR" b="1" dirty="0" err="1" smtClean="0">
                <a:solidFill>
                  <a:schemeClr val="accent6">
                    <a:lumMod val="10000"/>
                  </a:schemeClr>
                </a:solidFill>
              </a:rPr>
              <a:t>paraleliziranim</a:t>
            </a:r>
            <a:r>
              <a:rPr lang="hr-HR" b="1" dirty="0" smtClean="0">
                <a:solidFill>
                  <a:schemeClr val="accent6">
                    <a:lumMod val="10000"/>
                  </a:schemeClr>
                </a:solidFill>
              </a:rPr>
              <a:t> svim aspektima GA/GP</a:t>
            </a:r>
          </a:p>
          <a:p>
            <a:pPr marL="457200" indent="-457200">
              <a:lnSpc>
                <a:spcPct val="150000"/>
              </a:lnSpc>
              <a:buFont typeface="Arial" pitchFamily="34" charset="0"/>
              <a:buChar char="•"/>
            </a:pPr>
            <a:r>
              <a:rPr lang="hr-HR" dirty="0" smtClean="0">
                <a:solidFill>
                  <a:schemeClr val="accent6">
                    <a:lumMod val="10000"/>
                  </a:schemeClr>
                </a:solidFill>
              </a:rPr>
              <a:t>Ostvareno korištenjem proizvoljnog broja dretvi</a:t>
            </a:r>
          </a:p>
          <a:p>
            <a:pPr marL="457200" indent="-457200">
              <a:lnSpc>
                <a:spcPct val="150000"/>
              </a:lnSpc>
              <a:buFont typeface="Arial" pitchFamily="34" charset="0"/>
              <a:buChar char="•"/>
            </a:pPr>
            <a:r>
              <a:rPr lang="hr-HR" dirty="0" smtClean="0">
                <a:solidFill>
                  <a:schemeClr val="accent6">
                    <a:lumMod val="10000"/>
                  </a:schemeClr>
                </a:solidFill>
              </a:rPr>
              <a:t>1 dretva : 1 porcija populacije za koju se ta dretva u potpunosti brine</a:t>
            </a:r>
          </a:p>
          <a:p>
            <a:pPr marL="457200" indent="-457200">
              <a:lnSpc>
                <a:spcPct val="150000"/>
              </a:lnSpc>
              <a:buFont typeface="Arial" pitchFamily="34" charset="0"/>
              <a:buChar char="•"/>
            </a:pPr>
            <a:r>
              <a:rPr lang="hr-HR" dirty="0" smtClean="0">
                <a:solidFill>
                  <a:schemeClr val="accent6">
                    <a:lumMod val="10000"/>
                  </a:schemeClr>
                </a:solidFill>
              </a:rPr>
              <a:t>Sve dretve rade: </a:t>
            </a:r>
          </a:p>
          <a:p>
            <a:pPr marL="457200" indent="-457200">
              <a:lnSpc>
                <a:spcPct val="150000"/>
              </a:lnSpc>
            </a:pPr>
            <a:r>
              <a:rPr lang="hr-HR" dirty="0" smtClean="0">
                <a:solidFill>
                  <a:schemeClr val="accent6">
                    <a:lumMod val="10000"/>
                  </a:schemeClr>
                </a:solidFill>
              </a:rPr>
              <a:t>		-  selekciju među cijelom populacijom (kao i u slijednom algoritmu, bez gubljenja na 	   raznolikost dostupnog genetskog materijala zbog ograničenog susjedstva)</a:t>
            </a:r>
          </a:p>
          <a:p>
            <a:pPr marL="457200" indent="-457200">
              <a:lnSpc>
                <a:spcPct val="150000"/>
              </a:lnSpc>
            </a:pPr>
            <a:r>
              <a:rPr lang="hr-HR" dirty="0" smtClean="0">
                <a:solidFill>
                  <a:schemeClr val="accent6">
                    <a:lumMod val="10000"/>
                  </a:schemeClr>
                </a:solidFill>
              </a:rPr>
              <a:t>		-  primjenu genetskih operatora </a:t>
            </a:r>
            <a:r>
              <a:rPr lang="hr-HR" dirty="0" err="1" smtClean="0">
                <a:solidFill>
                  <a:schemeClr val="accent6">
                    <a:lumMod val="10000"/>
                  </a:schemeClr>
                </a:solidFill>
              </a:rPr>
              <a:t>kri</a:t>
            </a:r>
            <a:r>
              <a:rPr lang="hr-BA" dirty="0" err="1" smtClean="0">
                <a:solidFill>
                  <a:schemeClr val="accent6">
                    <a:lumMod val="10000"/>
                  </a:schemeClr>
                </a:solidFill>
              </a:rPr>
              <a:t>žanja</a:t>
            </a:r>
            <a:r>
              <a:rPr lang="hr-BA" dirty="0" smtClean="0">
                <a:solidFill>
                  <a:schemeClr val="accent6">
                    <a:lumMod val="10000"/>
                  </a:schemeClr>
                </a:solidFill>
              </a:rPr>
              <a:t>, mutacije i reprodukcije</a:t>
            </a:r>
          </a:p>
          <a:p>
            <a:pPr marL="457200" indent="-457200">
              <a:lnSpc>
                <a:spcPct val="150000"/>
              </a:lnSpc>
            </a:pPr>
            <a:r>
              <a:rPr lang="hr-BA" dirty="0" smtClean="0">
                <a:solidFill>
                  <a:schemeClr val="accent6">
                    <a:lumMod val="10000"/>
                  </a:schemeClr>
                </a:solidFill>
              </a:rPr>
              <a:t>		-  evaluaciju funkcije dobrote</a:t>
            </a:r>
          </a:p>
          <a:p>
            <a:pPr marL="457200" indent="-457200">
              <a:lnSpc>
                <a:spcPct val="150000"/>
              </a:lnSpc>
              <a:buFont typeface="Arial" pitchFamily="34" charset="0"/>
              <a:buChar char="•"/>
            </a:pPr>
            <a:r>
              <a:rPr lang="hr-BA" dirty="0" smtClean="0">
                <a:solidFill>
                  <a:schemeClr val="accent6">
                    <a:lumMod val="10000"/>
                  </a:schemeClr>
                </a:solidFill>
              </a:rPr>
              <a:t>Ne prelazi se u sljedeću generaciju dok sve dretve ne popune njima dodijeljene memorijske pozicije jedinki (može se izbjeći korištenjem eliminacijskog GA umjesto generacijskog)</a:t>
            </a:r>
          </a:p>
          <a:p>
            <a:pPr marL="457200" indent="-457200">
              <a:lnSpc>
                <a:spcPct val="150000"/>
              </a:lnSpc>
              <a:buFont typeface="Arial" pitchFamily="34" charset="0"/>
              <a:buChar char="•"/>
            </a:pPr>
            <a:endParaRPr lang="hr-HR" dirty="0" smtClean="0">
              <a:solidFill>
                <a:schemeClr val="accent6">
                  <a:lumMod val="10000"/>
                </a:schemeClr>
              </a:solidFill>
            </a:endParaRPr>
          </a:p>
          <a:p>
            <a:pPr marL="457200" indent="-457200">
              <a:lnSpc>
                <a:spcPct val="150000"/>
              </a:lnSpc>
            </a:pPr>
            <a:r>
              <a:rPr lang="hr-HR" dirty="0" smtClean="0">
                <a:solidFill>
                  <a:schemeClr val="accent6">
                    <a:lumMod val="10000"/>
                  </a:schemeClr>
                </a:solidFill>
              </a:rPr>
              <a:t>		</a:t>
            </a:r>
          </a:p>
        </p:txBody>
      </p:sp>
      <p:sp>
        <p:nvSpPr>
          <p:cNvPr id="5" name="Title 6"/>
          <p:cNvSpPr txBox="1">
            <a:spLocks/>
          </p:cNvSpPr>
          <p:nvPr/>
        </p:nvSpPr>
        <p:spPr>
          <a:xfrm>
            <a:off x="457200" y="304800"/>
            <a:ext cx="7772400" cy="71438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hr-HR" sz="3600" b="1" u="sng" dirty="0" smtClean="0">
                <a:solidFill>
                  <a:schemeClr val="accent6">
                    <a:lumMod val="10000"/>
                  </a:schemeClr>
                </a:solidFill>
                <a:effectLst>
                  <a:outerShdw blurRad="38100" dist="38100" dir="2700000" algn="tl">
                    <a:srgbClr val="000000">
                      <a:alpha val="43137"/>
                    </a:srgbClr>
                  </a:outerShdw>
                </a:effectLst>
                <a:latin typeface="Times New Roman" pitchFamily="18" charset="0"/>
                <a:ea typeface="+mj-ea"/>
                <a:cs typeface="Times New Roman" pitchFamily="18" charset="0"/>
              </a:rPr>
              <a:t>Simulacijsko okruženje</a:t>
            </a:r>
            <a:endParaRPr kumimoji="0" lang="hr-HR" sz="3600" b="1" i="0" u="sng" strike="noStrike" kern="1200" cap="none" spc="0" normalizeH="0" baseline="0" noProof="0" dirty="0">
              <a:ln>
                <a:noFill/>
              </a:ln>
              <a:solidFill>
                <a:schemeClr val="accent6">
                  <a:lumMod val="10000"/>
                </a:schemeClr>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endParaRPr>
          </a:p>
        </p:txBody>
      </p:sp>
      <p:sp>
        <p:nvSpPr>
          <p:cNvPr id="6" name="Slide Number Placeholder 5"/>
          <p:cNvSpPr>
            <a:spLocks noGrp="1"/>
          </p:cNvSpPr>
          <p:nvPr>
            <p:ph type="sldNum" sz="quarter" idx="12"/>
          </p:nvPr>
        </p:nvSpPr>
        <p:spPr/>
        <p:txBody>
          <a:bodyPr/>
          <a:lstStyle/>
          <a:p>
            <a:fld id="{E474DA52-4C4A-409D-B389-059C54654588}" type="slidenum">
              <a:rPr lang="en-US" smtClean="0"/>
              <a:pPr/>
              <a:t>17</a:t>
            </a:fld>
            <a:r>
              <a:rPr lang="en-US" dirty="0" smtClean="0"/>
              <a:t>/29</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p:cNvSpPr txBox="1">
            <a:spLocks/>
          </p:cNvSpPr>
          <p:nvPr/>
        </p:nvSpPr>
        <p:spPr>
          <a:xfrm>
            <a:off x="457200" y="304800"/>
            <a:ext cx="7772400" cy="71438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hr-HR" sz="3600" b="1" u="sng" dirty="0" smtClean="0">
                <a:solidFill>
                  <a:schemeClr val="accent6">
                    <a:lumMod val="10000"/>
                  </a:schemeClr>
                </a:solidFill>
                <a:effectLst>
                  <a:outerShdw blurRad="38100" dist="38100" dir="2700000" algn="tl">
                    <a:srgbClr val="000000">
                      <a:alpha val="43137"/>
                    </a:srgbClr>
                  </a:outerShdw>
                </a:effectLst>
                <a:latin typeface="Times New Roman" pitchFamily="18" charset="0"/>
                <a:ea typeface="+mj-ea"/>
                <a:cs typeface="Times New Roman" pitchFamily="18" charset="0"/>
              </a:rPr>
              <a:t>Simulacijsko okruženje</a:t>
            </a:r>
            <a:endParaRPr kumimoji="0" lang="hr-HR" sz="3600" b="1" i="0" u="sng" strike="noStrike" kern="1200" cap="none" spc="0" normalizeH="0" baseline="0" noProof="0" dirty="0">
              <a:ln>
                <a:noFill/>
              </a:ln>
              <a:solidFill>
                <a:schemeClr val="accent6">
                  <a:lumMod val="10000"/>
                </a:schemeClr>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endParaRPr>
          </a:p>
        </p:txBody>
      </p:sp>
      <p:sp>
        <p:nvSpPr>
          <p:cNvPr id="6" name="TextBox 5"/>
          <p:cNvSpPr txBox="1"/>
          <p:nvPr/>
        </p:nvSpPr>
        <p:spPr>
          <a:xfrm>
            <a:off x="228600" y="1219200"/>
            <a:ext cx="4419600" cy="5355312"/>
          </a:xfrm>
          <a:prstGeom prst="rect">
            <a:avLst/>
          </a:prstGeom>
          <a:noFill/>
        </p:spPr>
        <p:txBody>
          <a:bodyPr wrap="square" rtlCol="0">
            <a:spAutoFit/>
          </a:bodyPr>
          <a:lstStyle/>
          <a:p>
            <a:pPr marL="457200" indent="-457200">
              <a:lnSpc>
                <a:spcPct val="150000"/>
              </a:lnSpc>
            </a:pPr>
            <a:r>
              <a:rPr lang="hr-BA" sz="2400" b="1" dirty="0" err="1" smtClean="0">
                <a:solidFill>
                  <a:schemeClr val="accent6">
                    <a:lumMod val="10000"/>
                  </a:schemeClr>
                </a:solidFill>
              </a:rPr>
              <a:t>Višepopulacijski</a:t>
            </a:r>
            <a:r>
              <a:rPr lang="hr-BA" sz="2400" b="1" dirty="0" smtClean="0">
                <a:solidFill>
                  <a:schemeClr val="accent6">
                    <a:lumMod val="10000"/>
                  </a:schemeClr>
                </a:solidFill>
              </a:rPr>
              <a:t> </a:t>
            </a:r>
            <a:r>
              <a:rPr lang="en-US" sz="2400" b="1" dirty="0" smtClean="0">
                <a:solidFill>
                  <a:schemeClr val="accent6">
                    <a:lumMod val="10000"/>
                  </a:schemeClr>
                </a:solidFill>
              </a:rPr>
              <a:t>GA</a:t>
            </a:r>
            <a:endParaRPr lang="hr-BA" sz="2400" b="1" dirty="0" smtClean="0">
              <a:solidFill>
                <a:schemeClr val="accent6">
                  <a:lumMod val="10000"/>
                </a:schemeClr>
              </a:solidFill>
            </a:endParaRPr>
          </a:p>
          <a:p>
            <a:pPr marL="457200" indent="-457200">
              <a:lnSpc>
                <a:spcPct val="150000"/>
              </a:lnSpc>
              <a:buFont typeface="Arial" pitchFamily="34" charset="0"/>
              <a:buChar char="•"/>
            </a:pPr>
            <a:r>
              <a:rPr lang="hr-BA" dirty="0" smtClean="0">
                <a:solidFill>
                  <a:schemeClr val="accent6">
                    <a:lumMod val="10000"/>
                  </a:schemeClr>
                </a:solidFill>
              </a:rPr>
              <a:t>Pomoću MPI tehnologije</a:t>
            </a:r>
          </a:p>
          <a:p>
            <a:pPr marL="457200" indent="-457200">
              <a:lnSpc>
                <a:spcPct val="150000"/>
              </a:lnSpc>
              <a:buFont typeface="Arial" pitchFamily="34" charset="0"/>
              <a:buChar char="•"/>
            </a:pPr>
            <a:r>
              <a:rPr lang="hr-BA" dirty="0" smtClean="0">
                <a:solidFill>
                  <a:schemeClr val="accent6">
                    <a:lumMod val="10000"/>
                  </a:schemeClr>
                </a:solidFill>
              </a:rPr>
              <a:t>1 proces= 1 odvojena populacija</a:t>
            </a:r>
          </a:p>
          <a:p>
            <a:pPr marL="457200" indent="-457200">
              <a:lnSpc>
                <a:spcPct val="150000"/>
              </a:lnSpc>
              <a:buFont typeface="Arial" pitchFamily="34" charset="0"/>
              <a:buChar char="•"/>
            </a:pPr>
            <a:r>
              <a:rPr lang="hr-BA" b="1" dirty="0" smtClean="0">
                <a:solidFill>
                  <a:schemeClr val="accent6">
                    <a:lumMod val="10000"/>
                  </a:schemeClr>
                </a:solidFill>
              </a:rPr>
              <a:t>Migracijski interval = </a:t>
            </a:r>
            <a:r>
              <a:rPr lang="hr-BA" dirty="0" smtClean="0">
                <a:solidFill>
                  <a:schemeClr val="accent6">
                    <a:lumMod val="10000"/>
                  </a:schemeClr>
                </a:solidFill>
              </a:rPr>
              <a:t>broj generacija prije promjene najbolje jedinke</a:t>
            </a:r>
          </a:p>
          <a:p>
            <a:pPr marL="457200" indent="-457200">
              <a:lnSpc>
                <a:spcPct val="150000"/>
              </a:lnSpc>
              <a:buFont typeface="Arial" pitchFamily="34" charset="0"/>
              <a:buChar char="•"/>
            </a:pPr>
            <a:r>
              <a:rPr lang="hr-BA" b="1" dirty="0" smtClean="0">
                <a:solidFill>
                  <a:schemeClr val="accent6">
                    <a:lumMod val="10000"/>
                  </a:schemeClr>
                </a:solidFill>
              </a:rPr>
              <a:t>Migracijska stopa, strategija odabira jedinki za slanje i zamjenu, </a:t>
            </a:r>
            <a:r>
              <a:rPr lang="hr-BA" b="1" dirty="0" err="1" smtClean="0">
                <a:solidFill>
                  <a:schemeClr val="accent6">
                    <a:lumMod val="10000"/>
                  </a:schemeClr>
                </a:solidFill>
              </a:rPr>
              <a:t>topologija..</a:t>
            </a:r>
            <a:r>
              <a:rPr lang="hr-BA" b="1" dirty="0" smtClean="0">
                <a:solidFill>
                  <a:schemeClr val="accent6">
                    <a:lumMod val="10000"/>
                  </a:schemeClr>
                </a:solidFill>
              </a:rPr>
              <a:t>.</a:t>
            </a:r>
          </a:p>
          <a:p>
            <a:pPr marL="457200" indent="-457200">
              <a:lnSpc>
                <a:spcPct val="150000"/>
              </a:lnSpc>
              <a:buFont typeface="Arial" pitchFamily="34" charset="0"/>
              <a:buChar char="•"/>
            </a:pPr>
            <a:r>
              <a:rPr lang="hr-BA" b="1" dirty="0" smtClean="0">
                <a:solidFill>
                  <a:schemeClr val="accent6">
                    <a:lumMod val="10000"/>
                  </a:schemeClr>
                </a:solidFill>
              </a:rPr>
              <a:t>Ugrađene neke topologije ali mogućnost definiranja potpuno proizvoljne</a:t>
            </a:r>
          </a:p>
          <a:p>
            <a:pPr marL="457200" indent="-457200">
              <a:lnSpc>
                <a:spcPct val="150000"/>
              </a:lnSpc>
            </a:pPr>
            <a:endParaRPr lang="hr-HR" sz="2400" b="1" dirty="0" smtClean="0">
              <a:solidFill>
                <a:schemeClr val="accent6">
                  <a:lumMod val="10000"/>
                </a:schemeClr>
              </a:solidFill>
            </a:endParaRPr>
          </a:p>
          <a:p>
            <a:pPr marL="457200" indent="-457200">
              <a:lnSpc>
                <a:spcPct val="150000"/>
              </a:lnSpc>
            </a:pPr>
            <a:endParaRPr lang="hr-HR" dirty="0" smtClean="0">
              <a:solidFill>
                <a:schemeClr val="accent6">
                  <a:lumMod val="10000"/>
                </a:schemeClr>
              </a:solidFill>
            </a:endParaRPr>
          </a:p>
        </p:txBody>
      </p:sp>
      <p:pic>
        <p:nvPicPr>
          <p:cNvPr id="8" name="Picture 3" descr="Topologije"/>
          <p:cNvPicPr>
            <a:picLocks noChangeAspect="1" noChangeArrowheads="1"/>
          </p:cNvPicPr>
          <p:nvPr/>
        </p:nvPicPr>
        <p:blipFill>
          <a:blip r:embed="rId2" cstate="print"/>
          <a:srcRect/>
          <a:stretch>
            <a:fillRect/>
          </a:stretch>
        </p:blipFill>
        <p:spPr bwMode="auto">
          <a:xfrm>
            <a:off x="5334000" y="2228096"/>
            <a:ext cx="3541763" cy="3258304"/>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E474DA52-4C4A-409D-B389-059C54654588}" type="slidenum">
              <a:rPr lang="en-US" smtClean="0"/>
              <a:pPr/>
              <a:t>18</a:t>
            </a:fld>
            <a:r>
              <a:rPr lang="en-US" dirty="0" smtClean="0"/>
              <a:t>/29</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p:cNvSpPr txBox="1">
            <a:spLocks/>
          </p:cNvSpPr>
          <p:nvPr/>
        </p:nvSpPr>
        <p:spPr>
          <a:xfrm>
            <a:off x="457200" y="304800"/>
            <a:ext cx="7772400" cy="71438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hr-HR" sz="3600" b="1" u="sng" dirty="0" smtClean="0">
                <a:solidFill>
                  <a:schemeClr val="accent6">
                    <a:lumMod val="10000"/>
                  </a:schemeClr>
                </a:solidFill>
                <a:effectLst>
                  <a:outerShdw blurRad="38100" dist="38100" dir="2700000" algn="tl">
                    <a:srgbClr val="000000">
                      <a:alpha val="43137"/>
                    </a:srgbClr>
                  </a:outerShdw>
                </a:effectLst>
                <a:latin typeface="Times New Roman" pitchFamily="18" charset="0"/>
                <a:ea typeface="+mj-ea"/>
                <a:cs typeface="Times New Roman" pitchFamily="18" charset="0"/>
              </a:rPr>
              <a:t>Simulacijsko okruženje</a:t>
            </a:r>
            <a:endParaRPr kumimoji="0" lang="hr-HR" sz="3600" b="1" i="0" u="sng" strike="noStrike" kern="1200" cap="none" spc="0" normalizeH="0" baseline="0" noProof="0" dirty="0">
              <a:ln>
                <a:noFill/>
              </a:ln>
              <a:solidFill>
                <a:schemeClr val="accent6">
                  <a:lumMod val="10000"/>
                </a:schemeClr>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endParaRPr>
          </a:p>
        </p:txBody>
      </p:sp>
      <p:sp>
        <p:nvSpPr>
          <p:cNvPr id="5" name="TextBox 4"/>
          <p:cNvSpPr txBox="1"/>
          <p:nvPr/>
        </p:nvSpPr>
        <p:spPr>
          <a:xfrm>
            <a:off x="228600" y="914400"/>
            <a:ext cx="4419600" cy="7017306"/>
          </a:xfrm>
          <a:prstGeom prst="rect">
            <a:avLst/>
          </a:prstGeom>
          <a:noFill/>
        </p:spPr>
        <p:txBody>
          <a:bodyPr wrap="square" rtlCol="0">
            <a:spAutoFit/>
          </a:bodyPr>
          <a:lstStyle/>
          <a:p>
            <a:pPr marL="457200" indent="-457200">
              <a:lnSpc>
                <a:spcPct val="150000"/>
              </a:lnSpc>
            </a:pPr>
            <a:r>
              <a:rPr lang="hr-BA" sz="2400" b="1" dirty="0" smtClean="0">
                <a:solidFill>
                  <a:schemeClr val="accent6">
                    <a:lumMod val="10000"/>
                  </a:schemeClr>
                </a:solidFill>
              </a:rPr>
              <a:t>Hijerarhijski </a:t>
            </a:r>
            <a:r>
              <a:rPr lang="en-US" sz="2400" b="1" dirty="0" smtClean="0">
                <a:solidFill>
                  <a:schemeClr val="accent6">
                    <a:lumMod val="10000"/>
                  </a:schemeClr>
                </a:solidFill>
              </a:rPr>
              <a:t>GA</a:t>
            </a:r>
            <a:endParaRPr lang="hr-BA" sz="2400" b="1" dirty="0" smtClean="0">
              <a:solidFill>
                <a:schemeClr val="accent6">
                  <a:lumMod val="10000"/>
                </a:schemeClr>
              </a:solidFill>
            </a:endParaRPr>
          </a:p>
          <a:p>
            <a:pPr marL="457200" indent="-457200">
              <a:lnSpc>
                <a:spcPct val="150000"/>
              </a:lnSpc>
              <a:buFont typeface="Arial" pitchFamily="34" charset="0"/>
              <a:buChar char="•"/>
            </a:pPr>
            <a:r>
              <a:rPr lang="hr-BA" b="1" dirty="0" err="1" smtClean="0">
                <a:solidFill>
                  <a:schemeClr val="accent6">
                    <a:lumMod val="10000"/>
                  </a:schemeClr>
                </a:solidFill>
              </a:rPr>
              <a:t>Višepopulacijski</a:t>
            </a:r>
            <a:r>
              <a:rPr lang="hr-BA" b="1" dirty="0" smtClean="0">
                <a:solidFill>
                  <a:schemeClr val="accent6">
                    <a:lumMod val="10000"/>
                  </a:schemeClr>
                </a:solidFill>
              </a:rPr>
              <a:t>+</a:t>
            </a:r>
            <a:r>
              <a:rPr lang="hr-BA" b="1" dirty="0" err="1" smtClean="0">
                <a:solidFill>
                  <a:schemeClr val="accent6">
                    <a:lumMod val="10000"/>
                  </a:schemeClr>
                </a:solidFill>
              </a:rPr>
              <a:t>višepopulacijski</a:t>
            </a:r>
            <a:r>
              <a:rPr lang="hr-BA" dirty="0" smtClean="0">
                <a:solidFill>
                  <a:schemeClr val="accent6">
                    <a:lumMod val="10000"/>
                  </a:schemeClr>
                </a:solidFill>
              </a:rPr>
              <a:t> </a:t>
            </a:r>
            <a:endParaRPr lang="en-US" dirty="0" smtClean="0">
              <a:solidFill>
                <a:schemeClr val="accent6">
                  <a:lumMod val="10000"/>
                </a:schemeClr>
              </a:solidFill>
            </a:endParaRPr>
          </a:p>
          <a:p>
            <a:pPr marL="457200" indent="-457200">
              <a:lnSpc>
                <a:spcPct val="150000"/>
              </a:lnSpc>
            </a:pPr>
            <a:r>
              <a:rPr lang="en-US" dirty="0" smtClean="0">
                <a:solidFill>
                  <a:schemeClr val="accent6">
                    <a:lumMod val="10000"/>
                  </a:schemeClr>
                </a:solidFill>
              </a:rPr>
              <a:t>	- </a:t>
            </a:r>
            <a:r>
              <a:rPr lang="hr-BA" dirty="0" smtClean="0">
                <a:solidFill>
                  <a:schemeClr val="accent6">
                    <a:lumMod val="10000"/>
                  </a:schemeClr>
                </a:solidFill>
              </a:rPr>
              <a:t>korištenjem proizvoljnog definiranja topologije u </a:t>
            </a:r>
            <a:r>
              <a:rPr lang="hr-BA" b="1" dirty="0" smtClean="0">
                <a:solidFill>
                  <a:schemeClr val="accent6">
                    <a:lumMod val="10000"/>
                  </a:schemeClr>
                </a:solidFill>
              </a:rPr>
              <a:t>dvije razine </a:t>
            </a:r>
            <a:r>
              <a:rPr lang="hr-BA" dirty="0" smtClean="0">
                <a:solidFill>
                  <a:schemeClr val="accent6">
                    <a:lumMod val="10000"/>
                  </a:schemeClr>
                </a:solidFill>
              </a:rPr>
              <a:t>(slika desno)</a:t>
            </a:r>
          </a:p>
          <a:p>
            <a:pPr marL="457200" indent="-457200">
              <a:lnSpc>
                <a:spcPct val="150000"/>
              </a:lnSpc>
              <a:buFont typeface="Arial" pitchFamily="34" charset="0"/>
              <a:buChar char="•"/>
            </a:pPr>
            <a:r>
              <a:rPr lang="hr-BA" b="1" dirty="0" err="1" smtClean="0">
                <a:solidFill>
                  <a:schemeClr val="accent6">
                    <a:lumMod val="10000"/>
                  </a:schemeClr>
                </a:solidFill>
              </a:rPr>
              <a:t>Višepopulacijski</a:t>
            </a:r>
            <a:r>
              <a:rPr lang="hr-BA" b="1" dirty="0" smtClean="0">
                <a:solidFill>
                  <a:schemeClr val="accent6">
                    <a:lumMod val="10000"/>
                  </a:schemeClr>
                </a:solidFill>
              </a:rPr>
              <a:t> + </a:t>
            </a:r>
            <a:r>
              <a:rPr lang="hr-BA" b="1" dirty="0" err="1" smtClean="0">
                <a:solidFill>
                  <a:schemeClr val="accent6">
                    <a:lumMod val="10000"/>
                  </a:schemeClr>
                </a:solidFill>
              </a:rPr>
              <a:t>jednopopulacijski</a:t>
            </a:r>
            <a:r>
              <a:rPr lang="hr-BA" b="1" dirty="0" smtClean="0">
                <a:solidFill>
                  <a:schemeClr val="accent6">
                    <a:lumMod val="10000"/>
                  </a:schemeClr>
                </a:solidFill>
              </a:rPr>
              <a:t> </a:t>
            </a:r>
            <a:endParaRPr lang="en-US" b="1" dirty="0" smtClean="0">
              <a:solidFill>
                <a:schemeClr val="accent6">
                  <a:lumMod val="10000"/>
                </a:schemeClr>
              </a:solidFill>
            </a:endParaRPr>
          </a:p>
          <a:p>
            <a:pPr marL="457200" indent="-457200">
              <a:lnSpc>
                <a:spcPct val="150000"/>
              </a:lnSpc>
            </a:pPr>
            <a:r>
              <a:rPr lang="en-US" b="1" dirty="0" smtClean="0">
                <a:solidFill>
                  <a:schemeClr val="accent6">
                    <a:lumMod val="10000"/>
                  </a:schemeClr>
                </a:solidFill>
              </a:rPr>
              <a:t>	</a:t>
            </a:r>
            <a:r>
              <a:rPr lang="hr-HR" dirty="0" smtClean="0">
                <a:solidFill>
                  <a:schemeClr val="accent6">
                    <a:lumMod val="10000"/>
                  </a:schemeClr>
                </a:solidFill>
              </a:rPr>
              <a:t>- svaki MPI proces (odnosno zasebni otok) dijeli posao na proizvoljan broj dretvi</a:t>
            </a:r>
          </a:p>
          <a:p>
            <a:pPr marL="457200" indent="-457200">
              <a:lnSpc>
                <a:spcPct val="150000"/>
              </a:lnSpc>
              <a:buFont typeface="Arial" pitchFamily="34" charset="0"/>
              <a:buChar char="•"/>
            </a:pPr>
            <a:r>
              <a:rPr lang="hr-HR" b="1" dirty="0" err="1" smtClean="0">
                <a:solidFill>
                  <a:schemeClr val="accent6">
                    <a:lumMod val="10000"/>
                  </a:schemeClr>
                </a:solidFill>
              </a:rPr>
              <a:t>Višepopulacijski</a:t>
            </a:r>
            <a:r>
              <a:rPr lang="hr-HR" b="1" dirty="0" smtClean="0">
                <a:solidFill>
                  <a:schemeClr val="accent6">
                    <a:lumMod val="10000"/>
                  </a:schemeClr>
                </a:solidFill>
              </a:rPr>
              <a:t>+</a:t>
            </a:r>
            <a:r>
              <a:rPr lang="hr-HR" b="1" dirty="0" err="1" smtClean="0">
                <a:solidFill>
                  <a:schemeClr val="accent6">
                    <a:lumMod val="10000"/>
                  </a:schemeClr>
                </a:solidFill>
              </a:rPr>
              <a:t>višepopulacijski</a:t>
            </a:r>
            <a:r>
              <a:rPr lang="hr-HR" b="1" dirty="0" smtClean="0">
                <a:solidFill>
                  <a:schemeClr val="accent6">
                    <a:lumMod val="10000"/>
                  </a:schemeClr>
                </a:solidFill>
              </a:rPr>
              <a:t>+</a:t>
            </a:r>
          </a:p>
          <a:p>
            <a:pPr marL="457200" indent="-457200">
              <a:lnSpc>
                <a:spcPct val="150000"/>
              </a:lnSpc>
            </a:pPr>
            <a:r>
              <a:rPr lang="hr-HR" b="1" dirty="0" smtClean="0">
                <a:solidFill>
                  <a:schemeClr val="accent6">
                    <a:lumMod val="10000"/>
                  </a:schemeClr>
                </a:solidFill>
              </a:rPr>
              <a:t>	</a:t>
            </a:r>
            <a:r>
              <a:rPr lang="hr-HR" b="1" dirty="0" err="1" smtClean="0">
                <a:solidFill>
                  <a:schemeClr val="accent6">
                    <a:lumMod val="10000"/>
                  </a:schemeClr>
                </a:solidFill>
              </a:rPr>
              <a:t>jednopopulacijski</a:t>
            </a:r>
            <a:endParaRPr lang="hr-HR" b="1" dirty="0" smtClean="0">
              <a:solidFill>
                <a:schemeClr val="accent6">
                  <a:lumMod val="10000"/>
                </a:schemeClr>
              </a:solidFill>
            </a:endParaRPr>
          </a:p>
          <a:p>
            <a:pPr marL="457200" indent="-457200">
              <a:lnSpc>
                <a:spcPct val="150000"/>
              </a:lnSpc>
            </a:pPr>
            <a:r>
              <a:rPr lang="hr-HR" b="1" dirty="0" smtClean="0">
                <a:solidFill>
                  <a:schemeClr val="accent6">
                    <a:lumMod val="10000"/>
                  </a:schemeClr>
                </a:solidFill>
              </a:rPr>
              <a:t>	- </a:t>
            </a:r>
            <a:r>
              <a:rPr lang="hr-HR" dirty="0" smtClean="0">
                <a:solidFill>
                  <a:schemeClr val="accent6">
                    <a:lumMod val="10000"/>
                  </a:schemeClr>
                </a:solidFill>
              </a:rPr>
              <a:t>svaka populacija u </a:t>
            </a:r>
            <a:r>
              <a:rPr lang="hr-HR" dirty="0" err="1" smtClean="0">
                <a:solidFill>
                  <a:schemeClr val="accent6">
                    <a:lumMod val="10000"/>
                  </a:schemeClr>
                </a:solidFill>
              </a:rPr>
              <a:t>višepopulacijskom</a:t>
            </a:r>
            <a:r>
              <a:rPr lang="hr-HR" dirty="0" smtClean="0">
                <a:solidFill>
                  <a:schemeClr val="accent6">
                    <a:lumMod val="10000"/>
                  </a:schemeClr>
                </a:solidFill>
              </a:rPr>
              <a:t> GA je ostvarena </a:t>
            </a:r>
            <a:r>
              <a:rPr lang="hr-HR" dirty="0" err="1" smtClean="0">
                <a:solidFill>
                  <a:schemeClr val="accent6">
                    <a:lumMod val="10000"/>
                  </a:schemeClr>
                </a:solidFill>
              </a:rPr>
              <a:t>višepopulacijskim</a:t>
            </a:r>
            <a:r>
              <a:rPr lang="hr-HR" dirty="0" smtClean="0">
                <a:solidFill>
                  <a:schemeClr val="accent6">
                    <a:lumMod val="10000"/>
                  </a:schemeClr>
                </a:solidFill>
              </a:rPr>
              <a:t> GA u kojem je svaka populacija ostvarena paralelnim </a:t>
            </a:r>
            <a:r>
              <a:rPr lang="hr-HR" dirty="0" err="1" smtClean="0">
                <a:solidFill>
                  <a:schemeClr val="accent6">
                    <a:lumMod val="10000"/>
                  </a:schemeClr>
                </a:solidFill>
              </a:rPr>
              <a:t>jednopopulacijskim</a:t>
            </a:r>
            <a:r>
              <a:rPr lang="hr-HR" dirty="0" smtClean="0">
                <a:solidFill>
                  <a:schemeClr val="accent6">
                    <a:lumMod val="10000"/>
                  </a:schemeClr>
                </a:solidFill>
              </a:rPr>
              <a:t> GA</a:t>
            </a:r>
            <a:endParaRPr lang="hr-BA" b="1" dirty="0" smtClean="0">
              <a:solidFill>
                <a:schemeClr val="accent6">
                  <a:lumMod val="10000"/>
                </a:schemeClr>
              </a:solidFill>
            </a:endParaRPr>
          </a:p>
          <a:p>
            <a:pPr marL="457200" indent="-457200">
              <a:lnSpc>
                <a:spcPct val="150000"/>
              </a:lnSpc>
            </a:pPr>
            <a:endParaRPr lang="hr-HR" sz="2400" b="1" dirty="0" smtClean="0">
              <a:solidFill>
                <a:schemeClr val="accent6">
                  <a:lumMod val="10000"/>
                </a:schemeClr>
              </a:solidFill>
            </a:endParaRPr>
          </a:p>
          <a:p>
            <a:pPr marL="457200" indent="-457200">
              <a:lnSpc>
                <a:spcPct val="150000"/>
              </a:lnSpc>
            </a:pPr>
            <a:endParaRPr lang="hr-HR" dirty="0" smtClean="0">
              <a:solidFill>
                <a:schemeClr val="accent6">
                  <a:lumMod val="10000"/>
                </a:schemeClr>
              </a:solidFill>
            </a:endParaRPr>
          </a:p>
        </p:txBody>
      </p:sp>
      <p:pic>
        <p:nvPicPr>
          <p:cNvPr id="8194" name="Picture 2" descr="MDMDsbrojevima"/>
          <p:cNvPicPr>
            <a:picLocks noChangeAspect="1" noChangeArrowheads="1"/>
          </p:cNvPicPr>
          <p:nvPr/>
        </p:nvPicPr>
        <p:blipFill>
          <a:blip r:embed="rId2" cstate="print"/>
          <a:srcRect/>
          <a:stretch>
            <a:fillRect/>
          </a:stretch>
        </p:blipFill>
        <p:spPr bwMode="auto">
          <a:xfrm>
            <a:off x="5334000" y="2133600"/>
            <a:ext cx="3439346" cy="3124200"/>
          </a:xfrm>
          <a:prstGeom prst="rect">
            <a:avLst/>
          </a:prstGeom>
          <a:noFill/>
          <a:ln w="9525">
            <a:noFill/>
            <a:miter lim="800000"/>
            <a:headEnd/>
            <a:tailEnd/>
          </a:ln>
        </p:spPr>
      </p:pic>
      <p:sp>
        <p:nvSpPr>
          <p:cNvPr id="6" name="Slide Number Placeholder 5"/>
          <p:cNvSpPr>
            <a:spLocks noGrp="1"/>
          </p:cNvSpPr>
          <p:nvPr>
            <p:ph type="sldNum" sz="quarter" idx="12"/>
          </p:nvPr>
        </p:nvSpPr>
        <p:spPr/>
        <p:txBody>
          <a:bodyPr/>
          <a:lstStyle/>
          <a:p>
            <a:fld id="{E474DA52-4C4A-409D-B389-059C54654588}" type="slidenum">
              <a:rPr lang="en-US" smtClean="0"/>
              <a:pPr/>
              <a:t>19</a:t>
            </a:fld>
            <a:r>
              <a:rPr lang="en-US" dirty="0" smtClean="0"/>
              <a:t>/29</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6"/>
          <p:cNvSpPr txBox="1">
            <a:spLocks/>
          </p:cNvSpPr>
          <p:nvPr/>
        </p:nvSpPr>
        <p:spPr>
          <a:xfrm>
            <a:off x="457200" y="304800"/>
            <a:ext cx="7772400" cy="71438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sng" strike="noStrike" kern="1200" cap="none" spc="0" normalizeH="0" baseline="0" noProof="0" dirty="0" smtClean="0">
                <a:ln>
                  <a:noFill/>
                </a:ln>
                <a:solidFill>
                  <a:schemeClr val="accent6">
                    <a:lumMod val="10000"/>
                  </a:schemeClr>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rPr>
              <a:t>Sa</a:t>
            </a:r>
            <a:r>
              <a:rPr lang="hr-HR" sz="3600" b="1" u="sng" dirty="0" err="1" smtClean="0">
                <a:solidFill>
                  <a:schemeClr val="accent6">
                    <a:lumMod val="10000"/>
                  </a:schemeClr>
                </a:solidFill>
                <a:effectLst>
                  <a:outerShdw blurRad="38100" dist="38100" dir="2700000" algn="tl">
                    <a:srgbClr val="000000">
                      <a:alpha val="43137"/>
                    </a:srgbClr>
                  </a:outerShdw>
                </a:effectLst>
                <a:latin typeface="Times New Roman" pitchFamily="18" charset="0"/>
                <a:ea typeface="+mj-ea"/>
                <a:cs typeface="Times New Roman" pitchFamily="18" charset="0"/>
              </a:rPr>
              <a:t>žetak</a:t>
            </a:r>
            <a:endParaRPr kumimoji="0" lang="hr-HR" sz="3600" b="1" i="0" u="sng" strike="noStrike" kern="1200" cap="none" spc="0" normalizeH="0" baseline="0" noProof="0" dirty="0">
              <a:ln>
                <a:noFill/>
              </a:ln>
              <a:solidFill>
                <a:schemeClr val="accent6">
                  <a:lumMod val="10000"/>
                </a:schemeClr>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endParaRPr>
          </a:p>
        </p:txBody>
      </p:sp>
      <p:sp>
        <p:nvSpPr>
          <p:cNvPr id="9" name="TextBox 8"/>
          <p:cNvSpPr txBox="1"/>
          <p:nvPr/>
        </p:nvSpPr>
        <p:spPr>
          <a:xfrm>
            <a:off x="457200" y="1447800"/>
            <a:ext cx="8305800" cy="5232202"/>
          </a:xfrm>
          <a:prstGeom prst="rect">
            <a:avLst/>
          </a:prstGeom>
          <a:noFill/>
        </p:spPr>
        <p:txBody>
          <a:bodyPr wrap="square" rtlCol="0">
            <a:spAutoFit/>
          </a:bodyPr>
          <a:lstStyle/>
          <a:p>
            <a:pPr marL="342900" indent="-342900">
              <a:buAutoNum type="arabicPeriod"/>
            </a:pPr>
            <a:r>
              <a:rPr lang="hr-HR" b="1" dirty="0" smtClean="0"/>
              <a:t>Što je automatsko upravljanje</a:t>
            </a:r>
            <a:r>
              <a:rPr lang="en-US" b="1" dirty="0" smtClean="0"/>
              <a:t>?</a:t>
            </a:r>
            <a:endParaRPr lang="hr-HR" b="1" dirty="0" smtClean="0"/>
          </a:p>
          <a:p>
            <a:pPr marL="342900" indent="-342900">
              <a:buAutoNum type="arabicPeriod"/>
            </a:pPr>
            <a:r>
              <a:rPr lang="hr-HR" b="1" dirty="0" smtClean="0"/>
              <a:t>Što je genetsko programiranje</a:t>
            </a:r>
            <a:r>
              <a:rPr lang="en-US" b="1" dirty="0" smtClean="0"/>
              <a:t>?</a:t>
            </a:r>
            <a:r>
              <a:rPr lang="hr-HR" b="1" dirty="0" smtClean="0"/>
              <a:t> (Preskočiti ako može)</a:t>
            </a:r>
          </a:p>
          <a:p>
            <a:pPr marL="800100" lvl="1" indent="-342900">
              <a:buAutoNum type="arabicPeriod"/>
            </a:pPr>
            <a:r>
              <a:rPr lang="hr-HR" sz="1600" dirty="0" smtClean="0"/>
              <a:t>Struktura kromosoma prikazana stablom</a:t>
            </a:r>
          </a:p>
          <a:p>
            <a:pPr marL="800100" lvl="1" indent="-342900">
              <a:buAutoNum type="arabicPeriod"/>
            </a:pPr>
            <a:r>
              <a:rPr lang="hr-HR" sz="1600" dirty="0" smtClean="0"/>
              <a:t>Funkcija dobrote</a:t>
            </a:r>
          </a:p>
          <a:p>
            <a:pPr marL="800100" lvl="1" indent="-342900">
              <a:buAutoNum type="arabicPeriod"/>
            </a:pPr>
            <a:r>
              <a:rPr lang="hr-HR" sz="1600" dirty="0" smtClean="0"/>
              <a:t>Križanje</a:t>
            </a:r>
          </a:p>
          <a:p>
            <a:pPr marL="800100" lvl="1" indent="-342900">
              <a:buAutoNum type="arabicPeriod"/>
            </a:pPr>
            <a:r>
              <a:rPr lang="hr-HR" sz="1600" dirty="0" smtClean="0"/>
              <a:t>Mutacija</a:t>
            </a:r>
          </a:p>
          <a:p>
            <a:pPr marL="342900" indent="-342900">
              <a:buAutoNum type="arabicPeriod"/>
            </a:pPr>
            <a:r>
              <a:rPr lang="hr-HR" b="1" dirty="0" smtClean="0"/>
              <a:t>Paralelno genetsko programiranje</a:t>
            </a:r>
          </a:p>
          <a:p>
            <a:pPr marL="800100" lvl="1" indent="-342900">
              <a:buAutoNum type="arabicPeriod"/>
            </a:pPr>
            <a:r>
              <a:rPr lang="hr-HR" sz="1600" dirty="0" smtClean="0"/>
              <a:t>Motiv</a:t>
            </a:r>
          </a:p>
          <a:p>
            <a:pPr marL="800100" lvl="1" indent="-342900">
              <a:buAutoNum type="arabicPeriod"/>
            </a:pPr>
            <a:r>
              <a:rPr lang="hr-HR" sz="1600" dirty="0" smtClean="0"/>
              <a:t>Klasifikacija</a:t>
            </a:r>
          </a:p>
          <a:p>
            <a:pPr marL="342900" indent="-342900">
              <a:buAutoNum type="arabicPeriod"/>
            </a:pPr>
            <a:r>
              <a:rPr lang="hr-HR" b="1" dirty="0" smtClean="0"/>
              <a:t>Simulacijsko okruženje</a:t>
            </a:r>
          </a:p>
          <a:p>
            <a:pPr marL="800100" lvl="1" indent="-342900">
              <a:buAutoNum type="arabicPeriod"/>
            </a:pPr>
            <a:r>
              <a:rPr lang="hr-HR" sz="1600" dirty="0" smtClean="0"/>
              <a:t>Formuliranje strukture kromosoma</a:t>
            </a:r>
          </a:p>
          <a:p>
            <a:pPr marL="800100" lvl="1" indent="-342900">
              <a:buAutoNum type="arabicPeriod"/>
            </a:pPr>
            <a:r>
              <a:rPr lang="hr-HR" sz="1600" dirty="0" smtClean="0"/>
              <a:t>Paralelni </a:t>
            </a:r>
            <a:r>
              <a:rPr lang="hr-HR" sz="1600" dirty="0" err="1" smtClean="0"/>
              <a:t>jednopopulacijski</a:t>
            </a:r>
            <a:r>
              <a:rPr lang="hr-HR" sz="1600" dirty="0" smtClean="0"/>
              <a:t> GP</a:t>
            </a:r>
          </a:p>
          <a:p>
            <a:pPr marL="800100" lvl="1" indent="-342900">
              <a:buAutoNum type="arabicPeriod"/>
            </a:pPr>
            <a:r>
              <a:rPr lang="hr-HR" sz="1600" dirty="0" smtClean="0"/>
              <a:t>Paralelni </a:t>
            </a:r>
            <a:r>
              <a:rPr lang="hr-HR" sz="1600" dirty="0" err="1" smtClean="0"/>
              <a:t>višepopulacijski</a:t>
            </a:r>
            <a:r>
              <a:rPr lang="hr-HR" sz="1600" dirty="0" smtClean="0"/>
              <a:t> i hijerarhijski GP</a:t>
            </a:r>
          </a:p>
          <a:p>
            <a:pPr marL="800100" lvl="1" indent="-342900">
              <a:buAutoNum type="arabicPeriod"/>
            </a:pPr>
            <a:r>
              <a:rPr lang="hr-HR" sz="1600" dirty="0" smtClean="0"/>
              <a:t>Memorijske funkcije</a:t>
            </a:r>
          </a:p>
          <a:p>
            <a:pPr marL="342900" indent="-342900">
              <a:buAutoNum type="arabicPeriod"/>
            </a:pPr>
            <a:r>
              <a:rPr lang="hr-HR" b="1" dirty="0" smtClean="0"/>
              <a:t>Rezultati ispitivanja</a:t>
            </a:r>
          </a:p>
          <a:p>
            <a:pPr marL="800100" lvl="1" indent="-342900">
              <a:buAutoNum type="arabicPeriod"/>
            </a:pPr>
            <a:r>
              <a:rPr lang="hr-HR" sz="1600" dirty="0" smtClean="0"/>
              <a:t>Utjecaj dubine generiranih stabala</a:t>
            </a:r>
          </a:p>
          <a:p>
            <a:pPr marL="800100" lvl="1" indent="-342900">
              <a:buAutoNum type="arabicPeriod"/>
            </a:pPr>
            <a:r>
              <a:rPr lang="hr-HR" sz="1600" b="1" dirty="0" smtClean="0"/>
              <a:t>Utjecaj memorijskih funkcija</a:t>
            </a:r>
          </a:p>
          <a:p>
            <a:pPr marL="800100" lvl="1" indent="-342900">
              <a:buAutoNum type="arabicPeriod"/>
            </a:pPr>
            <a:r>
              <a:rPr lang="hr-HR" sz="1600" dirty="0" smtClean="0"/>
              <a:t>Utjecaj migracijskog intervala</a:t>
            </a:r>
          </a:p>
          <a:p>
            <a:pPr marL="800100" lvl="1" indent="-342900">
              <a:buAutoNum type="arabicPeriod"/>
            </a:pPr>
            <a:r>
              <a:rPr lang="hr-HR" sz="1600" dirty="0" smtClean="0"/>
              <a:t>Utjecaj migracijske stope</a:t>
            </a:r>
          </a:p>
          <a:p>
            <a:pPr marL="342900" indent="-342900">
              <a:buAutoNum type="arabicPeriod"/>
            </a:pPr>
            <a:endParaRPr lang="hr-HR" dirty="0" smtClean="0"/>
          </a:p>
        </p:txBody>
      </p:sp>
      <p:sp>
        <p:nvSpPr>
          <p:cNvPr id="4" name="Slide Number Placeholder 3"/>
          <p:cNvSpPr>
            <a:spLocks noGrp="1"/>
          </p:cNvSpPr>
          <p:nvPr>
            <p:ph type="sldNum" sz="quarter" idx="12"/>
          </p:nvPr>
        </p:nvSpPr>
        <p:spPr/>
        <p:txBody>
          <a:bodyPr/>
          <a:lstStyle/>
          <a:p>
            <a:fld id="{E474DA52-4C4A-409D-B389-059C54654588}" type="slidenum">
              <a:rPr lang="en-US" smtClean="0"/>
              <a:pPr/>
              <a:t>2</a:t>
            </a:fld>
            <a:r>
              <a:rPr lang="en-US" dirty="0" smtClean="0"/>
              <a:t>/29</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p:cNvSpPr txBox="1">
            <a:spLocks/>
          </p:cNvSpPr>
          <p:nvPr/>
        </p:nvSpPr>
        <p:spPr>
          <a:xfrm>
            <a:off x="457200" y="304800"/>
            <a:ext cx="7772400" cy="71438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hr-HR" sz="3600" b="1" u="sng" dirty="0" smtClean="0">
                <a:solidFill>
                  <a:schemeClr val="accent6">
                    <a:lumMod val="10000"/>
                  </a:schemeClr>
                </a:solidFill>
                <a:effectLst>
                  <a:outerShdw blurRad="38100" dist="38100" dir="2700000" algn="tl">
                    <a:srgbClr val="000000">
                      <a:alpha val="43137"/>
                    </a:srgbClr>
                  </a:outerShdw>
                </a:effectLst>
                <a:latin typeface="Times New Roman" pitchFamily="18" charset="0"/>
                <a:ea typeface="+mj-ea"/>
                <a:cs typeface="Times New Roman" pitchFamily="18" charset="0"/>
              </a:rPr>
              <a:t>Rezultati ispitivanja</a:t>
            </a:r>
            <a:endParaRPr kumimoji="0" lang="hr-HR" sz="3600" b="1" i="0" u="sng" strike="noStrike" kern="1200" cap="none" spc="0" normalizeH="0" baseline="0" noProof="0" dirty="0">
              <a:ln>
                <a:noFill/>
              </a:ln>
              <a:solidFill>
                <a:schemeClr val="accent6">
                  <a:lumMod val="10000"/>
                </a:schemeClr>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endParaRPr>
          </a:p>
        </p:txBody>
      </p:sp>
      <p:sp>
        <p:nvSpPr>
          <p:cNvPr id="5" name="TextBox 4"/>
          <p:cNvSpPr txBox="1"/>
          <p:nvPr/>
        </p:nvSpPr>
        <p:spPr>
          <a:xfrm>
            <a:off x="228600" y="914400"/>
            <a:ext cx="4953000" cy="6601807"/>
          </a:xfrm>
          <a:prstGeom prst="rect">
            <a:avLst/>
          </a:prstGeom>
          <a:noFill/>
        </p:spPr>
        <p:txBody>
          <a:bodyPr wrap="square" rtlCol="0">
            <a:spAutoFit/>
          </a:bodyPr>
          <a:lstStyle/>
          <a:p>
            <a:pPr marL="457200" indent="-457200">
              <a:lnSpc>
                <a:spcPct val="150000"/>
              </a:lnSpc>
            </a:pPr>
            <a:r>
              <a:rPr lang="hr-HR" sz="2400" b="1" dirty="0" smtClean="0">
                <a:solidFill>
                  <a:schemeClr val="accent6">
                    <a:lumMod val="10000"/>
                  </a:schemeClr>
                </a:solidFill>
              </a:rPr>
              <a:t>Utjecaj dubine generiranih stabala</a:t>
            </a:r>
          </a:p>
          <a:p>
            <a:pPr marL="457200" indent="-457200">
              <a:lnSpc>
                <a:spcPct val="150000"/>
              </a:lnSpc>
              <a:buFont typeface="Arial" pitchFamily="34" charset="0"/>
              <a:buChar char="•"/>
            </a:pPr>
            <a:r>
              <a:rPr lang="hr-HR" b="1" dirty="0" smtClean="0">
                <a:solidFill>
                  <a:schemeClr val="accent6">
                    <a:lumMod val="10000"/>
                  </a:schemeClr>
                </a:solidFill>
              </a:rPr>
              <a:t>Ekspresivnost vs. složenost prostora pretraživanja i veličine </a:t>
            </a:r>
            <a:r>
              <a:rPr lang="hr-HR" b="1" dirty="0" smtClean="0">
                <a:solidFill>
                  <a:schemeClr val="accent6">
                    <a:lumMod val="10000"/>
                  </a:schemeClr>
                </a:solidFill>
              </a:rPr>
              <a:t>jedinki</a:t>
            </a:r>
            <a:endParaRPr lang="en-US" b="1" dirty="0" smtClean="0">
              <a:solidFill>
                <a:schemeClr val="accent6">
                  <a:lumMod val="10000"/>
                </a:schemeClr>
              </a:solidFill>
            </a:endParaRPr>
          </a:p>
          <a:p>
            <a:pPr marL="457200" indent="-457200">
              <a:lnSpc>
                <a:spcPct val="150000"/>
              </a:lnSpc>
              <a:buFont typeface="Arial" pitchFamily="34" charset="0"/>
              <a:buChar char="•"/>
            </a:pPr>
            <a:r>
              <a:rPr lang="en-US" dirty="0" smtClean="0">
                <a:solidFill>
                  <a:schemeClr val="accent6">
                    <a:lumMod val="10000"/>
                  </a:schemeClr>
                </a:solidFill>
              </a:rPr>
              <a:t>Na </a:t>
            </a:r>
            <a:r>
              <a:rPr lang="en-US" dirty="0" err="1" smtClean="0">
                <a:solidFill>
                  <a:schemeClr val="accent6">
                    <a:lumMod val="10000"/>
                  </a:schemeClr>
                </a:solidFill>
              </a:rPr>
              <a:t>dubini</a:t>
            </a:r>
            <a:r>
              <a:rPr lang="en-US" dirty="0" smtClean="0">
                <a:solidFill>
                  <a:schemeClr val="accent6">
                    <a:lumMod val="10000"/>
                  </a:schemeClr>
                </a:solidFill>
              </a:rPr>
              <a:t> 6</a:t>
            </a:r>
            <a:r>
              <a:rPr lang="hr-HR" dirty="0" smtClean="0"/>
              <a:t> ≈ </a:t>
            </a:r>
            <a:r>
              <a:rPr lang="en-US" b="1" dirty="0" smtClean="0"/>
              <a:t>19</a:t>
            </a:r>
            <a:r>
              <a:rPr lang="hr-HR" b="1" baseline="30000" dirty="0" smtClean="0"/>
              <a:t>4096</a:t>
            </a:r>
            <a:r>
              <a:rPr lang="hr-HR" b="1" dirty="0" smtClean="0">
                <a:solidFill>
                  <a:schemeClr val="accent6">
                    <a:lumMod val="10000"/>
                  </a:schemeClr>
                </a:solidFill>
              </a:rPr>
              <a:t> </a:t>
            </a:r>
            <a:r>
              <a:rPr lang="hr-HR" dirty="0" smtClean="0">
                <a:solidFill>
                  <a:schemeClr val="accent6">
                    <a:lumMod val="10000"/>
                  </a:schemeClr>
                </a:solidFill>
              </a:rPr>
              <a:t>različitih </a:t>
            </a:r>
            <a:endParaRPr lang="en-US" dirty="0" smtClean="0">
              <a:solidFill>
                <a:schemeClr val="accent6">
                  <a:lumMod val="10000"/>
                </a:schemeClr>
              </a:solidFill>
            </a:endParaRPr>
          </a:p>
          <a:p>
            <a:pPr marL="457200" indent="-457200">
              <a:lnSpc>
                <a:spcPct val="150000"/>
              </a:lnSpc>
            </a:pPr>
            <a:r>
              <a:rPr lang="hr-HR" dirty="0" smtClean="0">
                <a:solidFill>
                  <a:schemeClr val="accent6">
                    <a:lumMod val="10000"/>
                  </a:schemeClr>
                </a:solidFill>
              </a:rPr>
              <a:t>p</a:t>
            </a:r>
            <a:r>
              <a:rPr lang="en-US" dirty="0" err="1" smtClean="0">
                <a:solidFill>
                  <a:schemeClr val="accent6">
                    <a:lumMod val="10000"/>
                  </a:schemeClr>
                </a:solidFill>
              </a:rPr>
              <a:t>rograma</a:t>
            </a:r>
            <a:endParaRPr lang="en-US" dirty="0" smtClean="0">
              <a:solidFill>
                <a:schemeClr val="accent6">
                  <a:lumMod val="10000"/>
                </a:schemeClr>
              </a:solidFill>
            </a:endParaRPr>
          </a:p>
          <a:p>
            <a:pPr marL="457200" indent="-457200">
              <a:lnSpc>
                <a:spcPct val="150000"/>
              </a:lnSpc>
              <a:buFont typeface="Arial" pitchFamily="34" charset="0"/>
              <a:buChar char="•"/>
            </a:pPr>
            <a:r>
              <a:rPr lang="en-US" dirty="0" err="1" smtClean="0">
                <a:solidFill>
                  <a:schemeClr val="accent6">
                    <a:lumMod val="10000"/>
                  </a:schemeClr>
                </a:solidFill>
              </a:rPr>
              <a:t>Veli</a:t>
            </a:r>
            <a:r>
              <a:rPr lang="hr-HR" dirty="0" smtClean="0">
                <a:solidFill>
                  <a:schemeClr val="accent6">
                    <a:lumMod val="10000"/>
                  </a:schemeClr>
                </a:solidFill>
              </a:rPr>
              <a:t>čina prosječnog programa </a:t>
            </a:r>
          </a:p>
          <a:p>
            <a:pPr marL="457200" indent="-457200">
              <a:lnSpc>
                <a:spcPct val="150000"/>
              </a:lnSpc>
            </a:pPr>
            <a:r>
              <a:rPr lang="hr-HR" dirty="0" smtClean="0">
                <a:solidFill>
                  <a:schemeClr val="accent6">
                    <a:lumMod val="10000"/>
                  </a:schemeClr>
                </a:solidFill>
              </a:rPr>
              <a:t>na dubini 4+494B, na dubini </a:t>
            </a:r>
            <a:r>
              <a:rPr lang="hr-HR" dirty="0" smtClean="0">
                <a:solidFill>
                  <a:schemeClr val="accent6">
                    <a:lumMod val="10000"/>
                  </a:schemeClr>
                </a:solidFill>
              </a:rPr>
              <a:t>7=6.64KB</a:t>
            </a:r>
          </a:p>
          <a:p>
            <a:pPr marL="457200" indent="-457200">
              <a:lnSpc>
                <a:spcPct val="150000"/>
              </a:lnSpc>
              <a:buFont typeface="Arial" pitchFamily="34" charset="0"/>
              <a:buChar char="•"/>
            </a:pPr>
            <a:r>
              <a:rPr lang="hr-HR" dirty="0" smtClean="0">
                <a:solidFill>
                  <a:schemeClr val="accent6">
                    <a:lumMod val="10000"/>
                  </a:schemeClr>
                </a:solidFill>
              </a:rPr>
              <a:t>10 “ručno” izabranih soba po kriteriju</a:t>
            </a:r>
          </a:p>
          <a:p>
            <a:pPr marL="457200" indent="-457200">
              <a:lnSpc>
                <a:spcPct val="150000"/>
              </a:lnSpc>
            </a:pPr>
            <a:r>
              <a:rPr lang="hr-HR" dirty="0" smtClean="0">
                <a:solidFill>
                  <a:schemeClr val="accent6">
                    <a:lumMod val="10000"/>
                  </a:schemeClr>
                </a:solidFill>
              </a:rPr>
              <a:t>Raznolikosti, 500 generacija, 1000 jedinki</a:t>
            </a:r>
          </a:p>
          <a:p>
            <a:pPr marL="457200" indent="-457200">
              <a:lnSpc>
                <a:spcPct val="150000"/>
              </a:lnSpc>
            </a:pPr>
            <a:r>
              <a:rPr lang="hr-HR" dirty="0" smtClean="0">
                <a:solidFill>
                  <a:schemeClr val="accent6">
                    <a:lumMod val="10000"/>
                  </a:schemeClr>
                </a:solidFill>
              </a:rPr>
              <a:t>(10 puta pokretan za svaku dubinu od 3 do </a:t>
            </a:r>
          </a:p>
          <a:p>
            <a:pPr marL="457200" indent="-457200">
              <a:lnSpc>
                <a:spcPct val="150000"/>
              </a:lnSpc>
            </a:pPr>
            <a:r>
              <a:rPr lang="hr-HR" dirty="0" smtClean="0">
                <a:solidFill>
                  <a:schemeClr val="accent6">
                    <a:lumMod val="10000"/>
                  </a:schemeClr>
                </a:solidFill>
              </a:rPr>
              <a:t>7)</a:t>
            </a:r>
          </a:p>
          <a:p>
            <a:pPr marL="457200" indent="-457200">
              <a:lnSpc>
                <a:spcPct val="150000"/>
              </a:lnSpc>
            </a:pPr>
            <a:endParaRPr lang="hr-HR" dirty="0" smtClean="0">
              <a:solidFill>
                <a:schemeClr val="accent6">
                  <a:lumMod val="10000"/>
                </a:schemeClr>
              </a:solidFill>
            </a:endParaRPr>
          </a:p>
          <a:p>
            <a:pPr marL="457200" indent="-457200">
              <a:lnSpc>
                <a:spcPct val="150000"/>
              </a:lnSpc>
            </a:pPr>
            <a:endParaRPr lang="hr-BA" b="1" dirty="0" smtClean="0">
              <a:solidFill>
                <a:schemeClr val="accent6">
                  <a:lumMod val="10000"/>
                </a:schemeClr>
              </a:solidFill>
            </a:endParaRPr>
          </a:p>
          <a:p>
            <a:pPr marL="457200" indent="-457200">
              <a:lnSpc>
                <a:spcPct val="150000"/>
              </a:lnSpc>
            </a:pPr>
            <a:endParaRPr lang="hr-HR" sz="2400" b="1" dirty="0" smtClean="0">
              <a:solidFill>
                <a:schemeClr val="accent6">
                  <a:lumMod val="10000"/>
                </a:schemeClr>
              </a:solidFill>
            </a:endParaRPr>
          </a:p>
          <a:p>
            <a:pPr marL="457200" indent="-457200">
              <a:lnSpc>
                <a:spcPct val="150000"/>
              </a:lnSpc>
            </a:pPr>
            <a:endParaRPr lang="hr-HR" dirty="0" smtClean="0">
              <a:solidFill>
                <a:schemeClr val="accent6">
                  <a:lumMod val="10000"/>
                </a:schemeClr>
              </a:solidFill>
            </a:endParaRPr>
          </a:p>
        </p:txBody>
      </p:sp>
      <p:pic>
        <p:nvPicPr>
          <p:cNvPr id="9218" name="Chart 11"/>
          <p:cNvPicPr>
            <a:picLocks noChangeArrowheads="1"/>
          </p:cNvPicPr>
          <p:nvPr/>
        </p:nvPicPr>
        <p:blipFill>
          <a:blip r:embed="rId2" cstate="print"/>
          <a:srcRect b="-40"/>
          <a:stretch>
            <a:fillRect/>
          </a:stretch>
        </p:blipFill>
        <p:spPr bwMode="auto">
          <a:xfrm>
            <a:off x="4343400" y="4114800"/>
            <a:ext cx="4648200" cy="2209800"/>
          </a:xfrm>
          <a:prstGeom prst="rect">
            <a:avLst/>
          </a:prstGeom>
          <a:noFill/>
          <a:ln w="9525">
            <a:noFill/>
            <a:miter lim="800000"/>
            <a:headEnd/>
            <a:tailEnd/>
          </a:ln>
        </p:spPr>
      </p:pic>
      <p:pic>
        <p:nvPicPr>
          <p:cNvPr id="9219" name="Chart 10"/>
          <p:cNvPicPr>
            <a:picLocks noChangeArrowheads="1"/>
          </p:cNvPicPr>
          <p:nvPr/>
        </p:nvPicPr>
        <p:blipFill>
          <a:blip r:embed="rId3" cstate="print"/>
          <a:srcRect/>
          <a:stretch>
            <a:fillRect/>
          </a:stretch>
        </p:blipFill>
        <p:spPr bwMode="auto">
          <a:xfrm>
            <a:off x="4343400" y="1752600"/>
            <a:ext cx="4648200" cy="2133600"/>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fld id="{E474DA52-4C4A-409D-B389-059C54654588}" type="slidenum">
              <a:rPr lang="en-US" smtClean="0"/>
              <a:pPr/>
              <a:t>20</a:t>
            </a:fld>
            <a:r>
              <a:rPr lang="en-US" dirty="0" smtClean="0"/>
              <a:t>/29</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3.33333E-6 -1.11111E-6 C -0.01111 -0.00347 -0.02188 -0.00787 -0.03299 -0.01018 C -0.03386 -0.01065 -0.0349 -0.01111 -0.03577 -0.0118 C -0.03681 -0.0125 -0.03768 -0.01389 -0.03872 -0.01458 C -0.04115 -0.01597 -0.04653 -0.01736 -0.04653 -0.01736 C -0.05087 -0.02176 -0.06042 -0.02708 -0.0658 -0.02893 C -0.07361 -0.04074 -0.08386 -0.04444 -0.09375 -0.05185 C -0.10191 -0.0581 -0.11077 -0.06296 -0.11962 -0.06759 C -0.12414 -0.07222 -0.12743 -0.07268 -0.13212 -0.07616 C -0.14479 -0.08565 -0.15782 -0.09375 -0.1717 -0.09768 C -0.1783 -0.10417 -0.1908 -0.10833 -0.19879 -0.11065 C -0.21268 -0.11458 -0.2257 -0.12245 -0.24011 -0.125 C -0.24809 -0.12778 -0.25504 -0.13055 -0.26337 -0.13055 L -0.27084 -0.13333 " pathEditMode="relative" rAng="0" ptsTypes="ffffffffffffAA">
                                      <p:cBhvr>
                                        <p:cTn id="6" dur="500" fill="hold"/>
                                        <p:tgtEl>
                                          <p:spTgt spid="9219"/>
                                        </p:tgtEl>
                                        <p:attrNameLst>
                                          <p:attrName>ppt_x</p:attrName>
                                          <p:attrName>ppt_y</p:attrName>
                                        </p:attrNameLst>
                                      </p:cBhvr>
                                      <p:rCtr x="-135" y="-67"/>
                                    </p:animMotion>
                                  </p:childTnLst>
                                </p:cTn>
                              </p:par>
                              <p:par>
                                <p:cTn id="7" presetID="0" presetClass="path" presetSubtype="0" accel="50000" decel="50000" fill="hold" nodeType="withEffect">
                                  <p:stCondLst>
                                    <p:cond delay="0"/>
                                  </p:stCondLst>
                                  <p:childTnLst>
                                    <p:animMotion origin="layout" path="M 0.00521 0.06806 C -0.00643 0.06667 -0.01771 0.06505 -0.02934 0.06412 C -0.03039 0.06389 -0.03125 0.06389 -0.03229 0.06343 C -0.03334 0.0632 -0.0342 0.0625 -0.03542 0.0625 C -0.03785 0.06181 -0.04341 0.06134 -0.04341 0.06158 C -0.04809 0.05972 -0.05816 0.05764 -0.06372 0.05695 C -0.07205 0.05232 -0.08282 0.05093 -0.09306 0.04815 C -0.10174 0.0456 -0.11094 0.04375 -0.12032 0.0419 C -0.125 0.04005 -0.12848 0.04005 -0.13351 0.03866 C -0.1467 0.03495 -0.16042 0.03195 -0.175 0.03033 C -0.18195 0.02778 -0.19514 0.02639 -0.2033 0.02546 C -0.21806 0.02384 -0.23177 0.02083 -0.24688 0.01991 C -0.25521 0.01875 -0.2625 0.01759 -0.27118 0.01759 L -0.27917 0.01667 " pathEditMode="relative" rAng="0" ptsTypes="ffffffffffffAA">
                                      <p:cBhvr>
                                        <p:cTn id="8" dur="500" fill="hold"/>
                                        <p:tgtEl>
                                          <p:spTgt spid="9218"/>
                                        </p:tgtEl>
                                        <p:attrNameLst>
                                          <p:attrName>ppt_x</p:attrName>
                                          <p:attrName>ppt_y</p:attrName>
                                        </p:attrNameLst>
                                      </p:cBhvr>
                                      <p:rCtr x="-142" y="-26"/>
                                    </p:animMotion>
                                  </p:childTnLst>
                                </p:cTn>
                              </p:par>
                              <p:par>
                                <p:cTn id="9" presetID="6" presetClass="emph" presetSubtype="0" fill="hold" nodeType="withEffect">
                                  <p:stCondLst>
                                    <p:cond delay="0"/>
                                  </p:stCondLst>
                                  <p:childTnLst>
                                    <p:animScale>
                                      <p:cBhvr>
                                        <p:cTn id="10" dur="500" fill="hold"/>
                                        <p:tgtEl>
                                          <p:spTgt spid="9219"/>
                                        </p:tgtEl>
                                      </p:cBhvr>
                                      <p:by x="170000" y="170000"/>
                                    </p:animScale>
                                  </p:childTnLst>
                                </p:cTn>
                              </p:par>
                              <p:par>
                                <p:cTn id="11" presetID="6" presetClass="emph" presetSubtype="0" fill="hold" nodeType="withEffect">
                                  <p:stCondLst>
                                    <p:cond delay="0"/>
                                  </p:stCondLst>
                                  <p:childTnLst>
                                    <p:animScale>
                                      <p:cBhvr>
                                        <p:cTn id="12" dur="500" fill="hold"/>
                                        <p:tgtEl>
                                          <p:spTgt spid="9218"/>
                                        </p:tgtEl>
                                      </p:cBhvr>
                                      <p:by x="170000" y="17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p:cNvSpPr txBox="1">
            <a:spLocks/>
          </p:cNvSpPr>
          <p:nvPr/>
        </p:nvSpPr>
        <p:spPr>
          <a:xfrm>
            <a:off x="457200" y="304800"/>
            <a:ext cx="7772400" cy="71438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hr-HR" sz="3600" b="1" u="sng" dirty="0" smtClean="0">
                <a:solidFill>
                  <a:schemeClr val="accent6">
                    <a:lumMod val="10000"/>
                  </a:schemeClr>
                </a:solidFill>
                <a:effectLst>
                  <a:outerShdw blurRad="38100" dist="38100" dir="2700000" algn="tl">
                    <a:srgbClr val="000000">
                      <a:alpha val="43137"/>
                    </a:srgbClr>
                  </a:outerShdw>
                </a:effectLst>
                <a:latin typeface="Times New Roman" pitchFamily="18" charset="0"/>
                <a:ea typeface="+mj-ea"/>
                <a:cs typeface="Times New Roman" pitchFamily="18" charset="0"/>
              </a:rPr>
              <a:t>Rezultati ispitivanja</a:t>
            </a:r>
            <a:endParaRPr kumimoji="0" lang="hr-HR" sz="3600" b="1" i="0" u="sng" strike="noStrike" kern="1200" cap="none" spc="0" normalizeH="0" baseline="0" noProof="0" dirty="0">
              <a:ln>
                <a:noFill/>
              </a:ln>
              <a:solidFill>
                <a:schemeClr val="accent6">
                  <a:lumMod val="10000"/>
                </a:schemeClr>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endParaRPr>
          </a:p>
        </p:txBody>
      </p:sp>
      <p:sp>
        <p:nvSpPr>
          <p:cNvPr id="5" name="TextBox 4"/>
          <p:cNvSpPr txBox="1"/>
          <p:nvPr/>
        </p:nvSpPr>
        <p:spPr>
          <a:xfrm>
            <a:off x="228600" y="914400"/>
            <a:ext cx="4419600" cy="1615827"/>
          </a:xfrm>
          <a:prstGeom prst="rect">
            <a:avLst/>
          </a:prstGeom>
          <a:noFill/>
        </p:spPr>
        <p:txBody>
          <a:bodyPr wrap="square" rtlCol="0">
            <a:spAutoFit/>
          </a:bodyPr>
          <a:lstStyle/>
          <a:p>
            <a:pPr marL="457200" indent="-457200">
              <a:lnSpc>
                <a:spcPct val="150000"/>
              </a:lnSpc>
            </a:pPr>
            <a:r>
              <a:rPr lang="hr-HR" sz="2400" b="1" u="sng" dirty="0" smtClean="0">
                <a:solidFill>
                  <a:schemeClr val="accent6">
                    <a:lumMod val="10000"/>
                  </a:schemeClr>
                </a:solidFill>
              </a:rPr>
              <a:t>Utjecaj memorijskih funkcija</a:t>
            </a:r>
            <a:endParaRPr lang="hr-BA" b="1" u="sng" dirty="0" smtClean="0">
              <a:solidFill>
                <a:schemeClr val="accent6">
                  <a:lumMod val="10000"/>
                </a:schemeClr>
              </a:solidFill>
            </a:endParaRPr>
          </a:p>
          <a:p>
            <a:pPr marL="457200" indent="-457200">
              <a:lnSpc>
                <a:spcPct val="150000"/>
              </a:lnSpc>
            </a:pPr>
            <a:endParaRPr lang="hr-HR" sz="2400" b="1" dirty="0" smtClean="0">
              <a:solidFill>
                <a:schemeClr val="accent6">
                  <a:lumMod val="10000"/>
                </a:schemeClr>
              </a:solidFill>
            </a:endParaRPr>
          </a:p>
          <a:p>
            <a:pPr marL="457200" indent="-457200">
              <a:lnSpc>
                <a:spcPct val="150000"/>
              </a:lnSpc>
            </a:pPr>
            <a:endParaRPr lang="hr-HR" dirty="0" smtClean="0">
              <a:solidFill>
                <a:schemeClr val="accent6">
                  <a:lumMod val="10000"/>
                </a:schemeClr>
              </a:solidFill>
            </a:endParaRPr>
          </a:p>
        </p:txBody>
      </p:sp>
      <p:sp>
        <p:nvSpPr>
          <p:cNvPr id="6" name="TextBox 5"/>
          <p:cNvSpPr txBox="1"/>
          <p:nvPr/>
        </p:nvSpPr>
        <p:spPr>
          <a:xfrm>
            <a:off x="381000" y="1524000"/>
            <a:ext cx="6002477" cy="1200329"/>
          </a:xfrm>
          <a:prstGeom prst="rect">
            <a:avLst/>
          </a:prstGeom>
          <a:noFill/>
        </p:spPr>
        <p:txBody>
          <a:bodyPr wrap="none" rtlCol="0">
            <a:spAutoFit/>
          </a:bodyPr>
          <a:lstStyle/>
          <a:p>
            <a:pPr marL="342900" indent="-342900">
              <a:buAutoNum type="arabicPeriod"/>
            </a:pPr>
            <a:r>
              <a:rPr lang="hr-HR" dirty="0" smtClean="0"/>
              <a:t>MEM0 </a:t>
            </a:r>
            <a:r>
              <a:rPr lang="en-US" dirty="0" smtClean="0"/>
              <a:t>- </a:t>
            </a:r>
            <a:r>
              <a:rPr lang="hr-HR" dirty="0" smtClean="0"/>
              <a:t>ne koristi niti jednu memorijsku funkciju</a:t>
            </a:r>
          </a:p>
          <a:p>
            <a:pPr marL="342900" indent="-342900">
              <a:buAutoNum type="arabicPeriod"/>
            </a:pPr>
            <a:r>
              <a:rPr lang="hr-HR" dirty="0" smtClean="0"/>
              <a:t>MEM1 - uz sve standardne funkcije koristi još i „IMEM1“</a:t>
            </a:r>
            <a:endParaRPr lang="en-US" dirty="0" smtClean="0"/>
          </a:p>
          <a:p>
            <a:r>
              <a:rPr lang="hr-HR" dirty="0" smtClean="0"/>
              <a:t>3.   MEM2 - sve standardne funkcije plus „IMEM2“</a:t>
            </a:r>
            <a:endParaRPr lang="en-US" dirty="0" smtClean="0"/>
          </a:p>
          <a:p>
            <a:r>
              <a:rPr lang="hr-HR" dirty="0" smtClean="0"/>
              <a:t>4.   MEM3 – sve standardne funkcije plus „IMEM1“ i „IMEM2“</a:t>
            </a:r>
            <a:endParaRPr lang="en-US" dirty="0"/>
          </a:p>
        </p:txBody>
      </p:sp>
      <p:pic>
        <p:nvPicPr>
          <p:cNvPr id="10242" name="Chart 12"/>
          <p:cNvPicPr>
            <a:picLocks noChangeArrowheads="1"/>
          </p:cNvPicPr>
          <p:nvPr/>
        </p:nvPicPr>
        <p:blipFill>
          <a:blip r:embed="rId2" cstate="print"/>
          <a:srcRect/>
          <a:stretch>
            <a:fillRect/>
          </a:stretch>
        </p:blipFill>
        <p:spPr bwMode="auto">
          <a:xfrm>
            <a:off x="4953000" y="4572000"/>
            <a:ext cx="4038601" cy="2085975"/>
          </a:xfrm>
          <a:prstGeom prst="rect">
            <a:avLst/>
          </a:prstGeom>
          <a:noFill/>
          <a:ln w="9525">
            <a:noFill/>
            <a:miter lim="800000"/>
            <a:headEnd/>
            <a:tailEnd/>
          </a:ln>
        </p:spPr>
      </p:pic>
      <p:pic>
        <p:nvPicPr>
          <p:cNvPr id="10243" name="Chart 13"/>
          <p:cNvPicPr>
            <a:picLocks noChangeArrowheads="1"/>
          </p:cNvPicPr>
          <p:nvPr/>
        </p:nvPicPr>
        <p:blipFill>
          <a:blip r:embed="rId3" cstate="print"/>
          <a:srcRect b="-40"/>
          <a:stretch>
            <a:fillRect/>
          </a:stretch>
        </p:blipFill>
        <p:spPr bwMode="auto">
          <a:xfrm>
            <a:off x="4953000" y="2819400"/>
            <a:ext cx="4038600" cy="1762125"/>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fld id="{E474DA52-4C4A-409D-B389-059C54654588}" type="slidenum">
              <a:rPr lang="en-US" smtClean="0"/>
              <a:pPr/>
              <a:t>21</a:t>
            </a:fld>
            <a:r>
              <a:rPr lang="en-US" dirty="0" smtClean="0"/>
              <a:t>/29</a:t>
            </a:r>
            <a:endParaRPr lang="en-US" dirty="0"/>
          </a:p>
        </p:txBody>
      </p:sp>
      <p:sp>
        <p:nvSpPr>
          <p:cNvPr id="8" name="TextBox 7"/>
          <p:cNvSpPr txBox="1"/>
          <p:nvPr/>
        </p:nvSpPr>
        <p:spPr>
          <a:xfrm>
            <a:off x="152400" y="2743200"/>
            <a:ext cx="4495800" cy="3785652"/>
          </a:xfrm>
          <a:prstGeom prst="rect">
            <a:avLst/>
          </a:prstGeom>
          <a:noFill/>
        </p:spPr>
        <p:txBody>
          <a:bodyPr wrap="square" rtlCol="0">
            <a:spAutoFit/>
          </a:bodyPr>
          <a:lstStyle/>
          <a:p>
            <a:pPr marL="457200" indent="-457200">
              <a:lnSpc>
                <a:spcPct val="150000"/>
              </a:lnSpc>
              <a:buFont typeface="Arial" pitchFamily="34" charset="0"/>
              <a:buChar char="•"/>
            </a:pPr>
            <a:r>
              <a:rPr lang="hr-HR" sz="1600" b="1" dirty="0" smtClean="0">
                <a:solidFill>
                  <a:schemeClr val="accent6">
                    <a:lumMod val="10000"/>
                  </a:schemeClr>
                </a:solidFill>
              </a:rPr>
              <a:t>Parametri ispitivanja</a:t>
            </a:r>
            <a:r>
              <a:rPr lang="hr-HR" sz="1600" dirty="0" smtClean="0">
                <a:solidFill>
                  <a:schemeClr val="accent6">
                    <a:lumMod val="10000"/>
                  </a:schemeClr>
                </a:solidFill>
              </a:rPr>
              <a:t>: 10 “ručno” </a:t>
            </a:r>
          </a:p>
          <a:p>
            <a:pPr marL="457200" indent="-457200">
              <a:lnSpc>
                <a:spcPct val="150000"/>
              </a:lnSpc>
            </a:pPr>
            <a:r>
              <a:rPr lang="hr-HR" sz="1600" dirty="0" smtClean="0">
                <a:solidFill>
                  <a:schemeClr val="accent6">
                    <a:lumMod val="10000"/>
                  </a:schemeClr>
                </a:solidFill>
              </a:rPr>
              <a:t>izabranih soba po kriteriju raznolikosti, 500 </a:t>
            </a:r>
          </a:p>
          <a:p>
            <a:pPr marL="457200" indent="-457200">
              <a:lnSpc>
                <a:spcPct val="150000"/>
              </a:lnSpc>
            </a:pPr>
            <a:r>
              <a:rPr lang="hr-HR" sz="1600" dirty="0" smtClean="0">
                <a:solidFill>
                  <a:schemeClr val="accent6">
                    <a:lumMod val="10000"/>
                  </a:schemeClr>
                </a:solidFill>
              </a:rPr>
              <a:t>generacija, 1000 jedinki (10 puta pokretan za svaki </a:t>
            </a:r>
          </a:p>
          <a:p>
            <a:pPr marL="457200" indent="-457200">
              <a:lnSpc>
                <a:spcPct val="150000"/>
              </a:lnSpc>
            </a:pPr>
            <a:r>
              <a:rPr lang="hr-HR" sz="1600" dirty="0" smtClean="0">
                <a:solidFill>
                  <a:schemeClr val="accent6">
                    <a:lumMod val="10000"/>
                  </a:schemeClr>
                </a:solidFill>
              </a:rPr>
              <a:t>od navedena 4 moda)</a:t>
            </a:r>
          </a:p>
          <a:p>
            <a:pPr marL="457200" indent="-457200">
              <a:lnSpc>
                <a:spcPct val="150000"/>
              </a:lnSpc>
            </a:pPr>
            <a:endParaRPr lang="hr-HR" dirty="0" smtClean="0">
              <a:solidFill>
                <a:schemeClr val="accent6">
                  <a:lumMod val="10000"/>
                </a:schemeClr>
              </a:solidFill>
            </a:endParaRPr>
          </a:p>
          <a:p>
            <a:pPr marL="457200" indent="-457200">
              <a:lnSpc>
                <a:spcPct val="150000"/>
              </a:lnSpc>
            </a:pPr>
            <a:endParaRPr lang="hr-HR" dirty="0" smtClean="0">
              <a:solidFill>
                <a:schemeClr val="accent6">
                  <a:lumMod val="10000"/>
                </a:schemeClr>
              </a:solidFill>
            </a:endParaRPr>
          </a:p>
          <a:p>
            <a:pPr marL="457200" indent="-457200">
              <a:lnSpc>
                <a:spcPct val="150000"/>
              </a:lnSpc>
            </a:pPr>
            <a:endParaRPr lang="hr-BA" b="1" dirty="0" smtClean="0">
              <a:solidFill>
                <a:schemeClr val="accent6">
                  <a:lumMod val="10000"/>
                </a:schemeClr>
              </a:solidFill>
            </a:endParaRPr>
          </a:p>
          <a:p>
            <a:pPr marL="457200" indent="-457200">
              <a:lnSpc>
                <a:spcPct val="150000"/>
              </a:lnSpc>
            </a:pPr>
            <a:endParaRPr lang="hr-HR" sz="2400" b="1" dirty="0" smtClean="0">
              <a:solidFill>
                <a:schemeClr val="accent6">
                  <a:lumMod val="10000"/>
                </a:schemeClr>
              </a:solidFill>
            </a:endParaRPr>
          </a:p>
          <a:p>
            <a:pPr marL="457200" indent="-457200">
              <a:lnSpc>
                <a:spcPct val="150000"/>
              </a:lnSpc>
            </a:pPr>
            <a:endParaRPr lang="hr-HR" dirty="0" smtClean="0">
              <a:solidFill>
                <a:schemeClr val="accent6">
                  <a:lumMod val="10000"/>
                </a:schemeClr>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500" fill="hold"/>
                                        <p:tgtEl>
                                          <p:spTgt spid="10243"/>
                                        </p:tgtEl>
                                      </p:cBhvr>
                                      <p:by x="170000" y="170000"/>
                                    </p:animScale>
                                  </p:childTnLst>
                                </p:cTn>
                              </p:par>
                              <p:par>
                                <p:cTn id="7" presetID="6" presetClass="emph" presetSubtype="0" fill="hold" nodeType="withEffect">
                                  <p:stCondLst>
                                    <p:cond delay="0"/>
                                  </p:stCondLst>
                                  <p:childTnLst>
                                    <p:animScale>
                                      <p:cBhvr>
                                        <p:cTn id="8" dur="500" fill="hold"/>
                                        <p:tgtEl>
                                          <p:spTgt spid="10242"/>
                                        </p:tgtEl>
                                      </p:cBhvr>
                                      <p:by x="170000" y="170000"/>
                                    </p:animScale>
                                  </p:childTnLst>
                                </p:cTn>
                              </p:par>
                              <p:par>
                                <p:cTn id="9" presetID="0" presetClass="path" presetSubtype="0" accel="50000" decel="50000" fill="hold" nodeType="withEffect">
                                  <p:stCondLst>
                                    <p:cond delay="0"/>
                                  </p:stCondLst>
                                  <p:childTnLst>
                                    <p:animMotion origin="layout" path="M 0.01997 -0.08264 C -0.12083 -0.09977 -0.26163 -0.11666 -0.30799 -0.14027 C -0.35417 -0.16435 -0.26493 -0.21319 -0.25781 -0.22639 C -0.25069 -0.23958 -0.26042 -0.20439 -0.26493 -0.22037 " pathEditMode="relative" rAng="0" ptsTypes="aaaA">
                                      <p:cBhvr>
                                        <p:cTn id="10" dur="500" fill="hold"/>
                                        <p:tgtEl>
                                          <p:spTgt spid="10243"/>
                                        </p:tgtEl>
                                        <p:attrNameLst>
                                          <p:attrName>ppt_x</p:attrName>
                                          <p:attrName>ppt_y</p:attrName>
                                        </p:attrNameLst>
                                      </p:cBhvr>
                                      <p:rCtr x="-187" y="-78"/>
                                    </p:animMotion>
                                  </p:childTnLst>
                                </p:cTn>
                              </p:par>
                              <p:par>
                                <p:cTn id="11" presetID="0" presetClass="path" presetSubtype="0" accel="50000" decel="50000" fill="hold" nodeType="withEffect">
                                  <p:stCondLst>
                                    <p:cond delay="0"/>
                                  </p:stCondLst>
                                  <p:childTnLst>
                                    <p:animMotion origin="layout" path="M -3.33333E-6 0 C -0.09913 -0.00023 -0.19826 -0.00023 -0.24496 -0.01296 C -0.29166 -0.02569 -0.2783 -0.06505 -0.28055 -0.07639 " pathEditMode="relative" rAng="0" ptsTypes="aaA">
                                      <p:cBhvr>
                                        <p:cTn id="12" dur="500" fill="hold"/>
                                        <p:tgtEl>
                                          <p:spTgt spid="10242"/>
                                        </p:tgtEl>
                                        <p:attrNameLst>
                                          <p:attrName>ppt_x</p:attrName>
                                          <p:attrName>ppt_y</p:attrName>
                                        </p:attrNameLst>
                                      </p:cBhvr>
                                      <p:rCtr x="-146" y="-3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p:cNvSpPr txBox="1">
            <a:spLocks/>
          </p:cNvSpPr>
          <p:nvPr/>
        </p:nvSpPr>
        <p:spPr>
          <a:xfrm>
            <a:off x="457200" y="304800"/>
            <a:ext cx="7772400" cy="71438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hr-HR" sz="3600" b="1" u="sng" dirty="0" smtClean="0">
                <a:solidFill>
                  <a:schemeClr val="accent6">
                    <a:lumMod val="10000"/>
                  </a:schemeClr>
                </a:solidFill>
                <a:effectLst>
                  <a:outerShdw blurRad="38100" dist="38100" dir="2700000" algn="tl">
                    <a:srgbClr val="000000">
                      <a:alpha val="43137"/>
                    </a:srgbClr>
                  </a:outerShdw>
                </a:effectLst>
                <a:latin typeface="Times New Roman" pitchFamily="18" charset="0"/>
                <a:ea typeface="+mj-ea"/>
                <a:cs typeface="Times New Roman" pitchFamily="18" charset="0"/>
              </a:rPr>
              <a:t>Rezultati ispitivanja</a:t>
            </a:r>
            <a:endParaRPr kumimoji="0" lang="hr-HR" sz="3600" b="1" i="0" u="sng" strike="noStrike" kern="1200" cap="none" spc="0" normalizeH="0" baseline="0" noProof="0" dirty="0">
              <a:ln>
                <a:noFill/>
              </a:ln>
              <a:solidFill>
                <a:schemeClr val="accent6">
                  <a:lumMod val="10000"/>
                </a:schemeClr>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endParaRPr>
          </a:p>
        </p:txBody>
      </p:sp>
      <p:sp>
        <p:nvSpPr>
          <p:cNvPr id="5" name="TextBox 4"/>
          <p:cNvSpPr txBox="1"/>
          <p:nvPr/>
        </p:nvSpPr>
        <p:spPr>
          <a:xfrm>
            <a:off x="228600" y="914400"/>
            <a:ext cx="4419600" cy="1615827"/>
          </a:xfrm>
          <a:prstGeom prst="rect">
            <a:avLst/>
          </a:prstGeom>
          <a:noFill/>
        </p:spPr>
        <p:txBody>
          <a:bodyPr wrap="square" rtlCol="0">
            <a:spAutoFit/>
          </a:bodyPr>
          <a:lstStyle/>
          <a:p>
            <a:pPr marL="457200" indent="-457200">
              <a:lnSpc>
                <a:spcPct val="150000"/>
              </a:lnSpc>
            </a:pPr>
            <a:r>
              <a:rPr lang="hr-HR" sz="2400" b="1" dirty="0" smtClean="0">
                <a:solidFill>
                  <a:schemeClr val="accent6">
                    <a:lumMod val="10000"/>
                  </a:schemeClr>
                </a:solidFill>
              </a:rPr>
              <a:t>Utjecaj migracijskog intervala</a:t>
            </a:r>
            <a:endParaRPr lang="hr-BA" b="1" dirty="0" smtClean="0">
              <a:solidFill>
                <a:schemeClr val="accent6">
                  <a:lumMod val="10000"/>
                </a:schemeClr>
              </a:solidFill>
            </a:endParaRPr>
          </a:p>
          <a:p>
            <a:pPr marL="457200" indent="-457200">
              <a:lnSpc>
                <a:spcPct val="150000"/>
              </a:lnSpc>
            </a:pPr>
            <a:endParaRPr lang="hr-HR" sz="2400" b="1" dirty="0" smtClean="0">
              <a:solidFill>
                <a:schemeClr val="accent6">
                  <a:lumMod val="10000"/>
                </a:schemeClr>
              </a:solidFill>
            </a:endParaRPr>
          </a:p>
          <a:p>
            <a:pPr marL="457200" indent="-457200">
              <a:lnSpc>
                <a:spcPct val="150000"/>
              </a:lnSpc>
            </a:pPr>
            <a:endParaRPr lang="hr-HR" dirty="0" smtClean="0">
              <a:solidFill>
                <a:schemeClr val="accent6">
                  <a:lumMod val="10000"/>
                </a:schemeClr>
              </a:solidFill>
            </a:endParaRPr>
          </a:p>
        </p:txBody>
      </p:sp>
      <p:pic>
        <p:nvPicPr>
          <p:cNvPr id="11266" name="Chart 14"/>
          <p:cNvPicPr>
            <a:picLocks noChangeArrowheads="1"/>
          </p:cNvPicPr>
          <p:nvPr/>
        </p:nvPicPr>
        <p:blipFill>
          <a:blip r:embed="rId2" cstate="print"/>
          <a:srcRect/>
          <a:stretch>
            <a:fillRect/>
          </a:stretch>
        </p:blipFill>
        <p:spPr bwMode="auto">
          <a:xfrm>
            <a:off x="3276600" y="1600200"/>
            <a:ext cx="5638800" cy="2441575"/>
          </a:xfrm>
          <a:prstGeom prst="rect">
            <a:avLst/>
          </a:prstGeom>
          <a:noFill/>
          <a:ln w="9525">
            <a:noFill/>
            <a:miter lim="800000"/>
            <a:headEnd/>
            <a:tailEnd/>
          </a:ln>
        </p:spPr>
      </p:pic>
      <p:pic>
        <p:nvPicPr>
          <p:cNvPr id="11267" name="Chart 15"/>
          <p:cNvPicPr>
            <a:picLocks noChangeArrowheads="1"/>
          </p:cNvPicPr>
          <p:nvPr/>
        </p:nvPicPr>
        <p:blipFill>
          <a:blip r:embed="rId3" cstate="print"/>
          <a:srcRect/>
          <a:stretch>
            <a:fillRect/>
          </a:stretch>
        </p:blipFill>
        <p:spPr bwMode="auto">
          <a:xfrm>
            <a:off x="3276601" y="4053006"/>
            <a:ext cx="5638800" cy="2595444"/>
          </a:xfrm>
          <a:prstGeom prst="rect">
            <a:avLst/>
          </a:prstGeom>
          <a:noFill/>
          <a:ln w="9525">
            <a:noFill/>
            <a:miter lim="800000"/>
            <a:headEnd/>
            <a:tailEnd/>
          </a:ln>
        </p:spPr>
      </p:pic>
      <p:sp>
        <p:nvSpPr>
          <p:cNvPr id="6" name="TextBox 5"/>
          <p:cNvSpPr txBox="1"/>
          <p:nvPr/>
        </p:nvSpPr>
        <p:spPr>
          <a:xfrm>
            <a:off x="304800" y="1676400"/>
            <a:ext cx="2743200" cy="2126864"/>
          </a:xfrm>
          <a:prstGeom prst="rect">
            <a:avLst/>
          </a:prstGeom>
          <a:noFill/>
        </p:spPr>
        <p:txBody>
          <a:bodyPr wrap="square" rtlCol="0">
            <a:spAutoFit/>
          </a:bodyPr>
          <a:lstStyle/>
          <a:p>
            <a:pPr>
              <a:lnSpc>
                <a:spcPct val="150000"/>
              </a:lnSpc>
              <a:buFont typeface="Arial" pitchFamily="34" charset="0"/>
              <a:buChar char="•"/>
            </a:pPr>
            <a:r>
              <a:rPr lang="hr-HR" dirty="0" smtClean="0"/>
              <a:t>Glavno pitanje:  ima li</a:t>
            </a:r>
          </a:p>
          <a:p>
            <a:pPr>
              <a:lnSpc>
                <a:spcPct val="150000"/>
              </a:lnSpc>
            </a:pPr>
            <a:r>
              <a:rPr lang="hr-HR" dirty="0" smtClean="0"/>
              <a:t>prebrza konvergencija negativan utjecaj na kvalitetu pronađenih rješenja (ima)</a:t>
            </a:r>
          </a:p>
        </p:txBody>
      </p:sp>
      <p:sp>
        <p:nvSpPr>
          <p:cNvPr id="7" name="Slide Number Placeholder 6"/>
          <p:cNvSpPr>
            <a:spLocks noGrp="1"/>
          </p:cNvSpPr>
          <p:nvPr>
            <p:ph type="sldNum" sz="quarter" idx="12"/>
          </p:nvPr>
        </p:nvSpPr>
        <p:spPr/>
        <p:txBody>
          <a:bodyPr/>
          <a:lstStyle/>
          <a:p>
            <a:fld id="{E474DA52-4C4A-409D-B389-059C54654588}" type="slidenum">
              <a:rPr lang="en-US" smtClean="0"/>
              <a:pPr/>
              <a:t>22</a:t>
            </a:fld>
            <a:r>
              <a:rPr lang="en-US" dirty="0" smtClean="0"/>
              <a:t>/29</a:t>
            </a:r>
            <a:endParaRPr lang="en-US" dirty="0"/>
          </a:p>
        </p:txBody>
      </p:sp>
      <p:sp>
        <p:nvSpPr>
          <p:cNvPr id="8" name="TextBox 7"/>
          <p:cNvSpPr txBox="1"/>
          <p:nvPr/>
        </p:nvSpPr>
        <p:spPr>
          <a:xfrm>
            <a:off x="0" y="3733800"/>
            <a:ext cx="2971800" cy="4893647"/>
          </a:xfrm>
          <a:prstGeom prst="rect">
            <a:avLst/>
          </a:prstGeom>
          <a:noFill/>
        </p:spPr>
        <p:txBody>
          <a:bodyPr wrap="square" rtlCol="0">
            <a:spAutoFit/>
          </a:bodyPr>
          <a:lstStyle/>
          <a:p>
            <a:pPr marL="457200" indent="-457200">
              <a:lnSpc>
                <a:spcPct val="150000"/>
              </a:lnSpc>
              <a:buFont typeface="Arial" pitchFamily="34" charset="0"/>
              <a:buChar char="•"/>
            </a:pPr>
            <a:r>
              <a:rPr lang="hr-HR" sz="1600" b="1" dirty="0" smtClean="0">
                <a:solidFill>
                  <a:schemeClr val="accent6">
                    <a:lumMod val="10000"/>
                  </a:schemeClr>
                </a:solidFill>
              </a:rPr>
              <a:t>Parametri ispitivanja</a:t>
            </a:r>
            <a:r>
              <a:rPr lang="hr-HR" sz="1600" dirty="0" smtClean="0">
                <a:solidFill>
                  <a:schemeClr val="accent6">
                    <a:lumMod val="10000"/>
                  </a:schemeClr>
                </a:solidFill>
              </a:rPr>
              <a:t>: 8 otoka sa po 400 jedinki, 500 generacija. Topologija dvostruko usmjerenog prstena. Stopa od 10%. </a:t>
            </a:r>
            <a:r>
              <a:rPr lang="hr-HR" sz="1600" dirty="0" smtClean="0">
                <a:solidFill>
                  <a:schemeClr val="accent6">
                    <a:lumMod val="10000"/>
                  </a:schemeClr>
                </a:solidFill>
              </a:rPr>
              <a:t>Jedna soba.</a:t>
            </a:r>
            <a:r>
              <a:rPr lang="hr-HR" sz="1600" dirty="0" smtClean="0">
                <a:solidFill>
                  <a:schemeClr val="accent6">
                    <a:lumMod val="10000"/>
                  </a:schemeClr>
                </a:solidFill>
              </a:rPr>
              <a:t> Za svaki interval provedeno 50 pokusa. </a:t>
            </a:r>
          </a:p>
          <a:p>
            <a:pPr marL="457200" indent="-457200">
              <a:lnSpc>
                <a:spcPct val="150000"/>
              </a:lnSpc>
            </a:pPr>
            <a:endParaRPr lang="hr-HR" dirty="0" smtClean="0">
              <a:solidFill>
                <a:schemeClr val="accent6">
                  <a:lumMod val="10000"/>
                </a:schemeClr>
              </a:solidFill>
            </a:endParaRPr>
          </a:p>
          <a:p>
            <a:pPr marL="457200" indent="-457200">
              <a:lnSpc>
                <a:spcPct val="150000"/>
              </a:lnSpc>
            </a:pPr>
            <a:endParaRPr lang="hr-HR" dirty="0" smtClean="0">
              <a:solidFill>
                <a:schemeClr val="accent6">
                  <a:lumMod val="10000"/>
                </a:schemeClr>
              </a:solidFill>
            </a:endParaRPr>
          </a:p>
          <a:p>
            <a:pPr marL="457200" indent="-457200">
              <a:lnSpc>
                <a:spcPct val="150000"/>
              </a:lnSpc>
            </a:pPr>
            <a:endParaRPr lang="hr-BA" b="1" dirty="0" smtClean="0">
              <a:solidFill>
                <a:schemeClr val="accent6">
                  <a:lumMod val="10000"/>
                </a:schemeClr>
              </a:solidFill>
            </a:endParaRPr>
          </a:p>
          <a:p>
            <a:pPr marL="457200" indent="-457200">
              <a:lnSpc>
                <a:spcPct val="150000"/>
              </a:lnSpc>
            </a:pPr>
            <a:endParaRPr lang="hr-HR" sz="2400" b="1" dirty="0" smtClean="0">
              <a:solidFill>
                <a:schemeClr val="accent6">
                  <a:lumMod val="10000"/>
                </a:schemeClr>
              </a:solidFill>
            </a:endParaRPr>
          </a:p>
          <a:p>
            <a:pPr marL="457200" indent="-457200">
              <a:lnSpc>
                <a:spcPct val="150000"/>
              </a:lnSpc>
            </a:pPr>
            <a:endParaRPr lang="hr-HR" dirty="0" smtClean="0">
              <a:solidFill>
                <a:schemeClr val="accent6">
                  <a:lumMod val="10000"/>
                </a:schemeClr>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p:cNvSpPr txBox="1">
            <a:spLocks/>
          </p:cNvSpPr>
          <p:nvPr/>
        </p:nvSpPr>
        <p:spPr>
          <a:xfrm>
            <a:off x="457200" y="304800"/>
            <a:ext cx="7772400" cy="71438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hr-HR" sz="3600" b="1" u="sng" dirty="0" smtClean="0">
                <a:solidFill>
                  <a:schemeClr val="accent6">
                    <a:lumMod val="10000"/>
                  </a:schemeClr>
                </a:solidFill>
                <a:effectLst>
                  <a:outerShdw blurRad="38100" dist="38100" dir="2700000" algn="tl">
                    <a:srgbClr val="000000">
                      <a:alpha val="43137"/>
                    </a:srgbClr>
                  </a:outerShdw>
                </a:effectLst>
                <a:latin typeface="Times New Roman" pitchFamily="18" charset="0"/>
                <a:ea typeface="+mj-ea"/>
                <a:cs typeface="Times New Roman" pitchFamily="18" charset="0"/>
              </a:rPr>
              <a:t>Rezultati ispitivanja</a:t>
            </a:r>
            <a:endParaRPr kumimoji="0" lang="hr-HR" sz="3600" b="1" i="0" u="sng" strike="noStrike" kern="1200" cap="none" spc="0" normalizeH="0" baseline="0" noProof="0" dirty="0">
              <a:ln>
                <a:noFill/>
              </a:ln>
              <a:solidFill>
                <a:schemeClr val="accent6">
                  <a:lumMod val="10000"/>
                </a:schemeClr>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endParaRPr>
          </a:p>
        </p:txBody>
      </p:sp>
      <p:sp>
        <p:nvSpPr>
          <p:cNvPr id="5" name="TextBox 4"/>
          <p:cNvSpPr txBox="1"/>
          <p:nvPr/>
        </p:nvSpPr>
        <p:spPr>
          <a:xfrm>
            <a:off x="228600" y="914400"/>
            <a:ext cx="4419600" cy="1615827"/>
          </a:xfrm>
          <a:prstGeom prst="rect">
            <a:avLst/>
          </a:prstGeom>
          <a:noFill/>
        </p:spPr>
        <p:txBody>
          <a:bodyPr wrap="square" rtlCol="0">
            <a:spAutoFit/>
          </a:bodyPr>
          <a:lstStyle/>
          <a:p>
            <a:pPr marL="457200" indent="-457200">
              <a:lnSpc>
                <a:spcPct val="150000"/>
              </a:lnSpc>
            </a:pPr>
            <a:r>
              <a:rPr lang="hr-HR" sz="2400" b="1" dirty="0" smtClean="0">
                <a:solidFill>
                  <a:schemeClr val="accent6">
                    <a:lumMod val="10000"/>
                  </a:schemeClr>
                </a:solidFill>
              </a:rPr>
              <a:t>Utjecaj migracijske stope</a:t>
            </a:r>
            <a:endParaRPr lang="hr-BA" b="1" dirty="0" smtClean="0">
              <a:solidFill>
                <a:schemeClr val="accent6">
                  <a:lumMod val="10000"/>
                </a:schemeClr>
              </a:solidFill>
            </a:endParaRPr>
          </a:p>
          <a:p>
            <a:pPr marL="457200" indent="-457200">
              <a:lnSpc>
                <a:spcPct val="150000"/>
              </a:lnSpc>
            </a:pPr>
            <a:endParaRPr lang="hr-HR" sz="2400" b="1" dirty="0" smtClean="0">
              <a:solidFill>
                <a:schemeClr val="accent6">
                  <a:lumMod val="10000"/>
                </a:schemeClr>
              </a:solidFill>
            </a:endParaRPr>
          </a:p>
          <a:p>
            <a:pPr marL="457200" indent="-457200">
              <a:lnSpc>
                <a:spcPct val="150000"/>
              </a:lnSpc>
            </a:pPr>
            <a:endParaRPr lang="hr-HR" dirty="0" smtClean="0">
              <a:solidFill>
                <a:schemeClr val="accent6">
                  <a:lumMod val="10000"/>
                </a:schemeClr>
              </a:solidFill>
            </a:endParaRPr>
          </a:p>
        </p:txBody>
      </p:sp>
      <p:pic>
        <p:nvPicPr>
          <p:cNvPr id="12290" name="Chart 16"/>
          <p:cNvPicPr>
            <a:picLocks noChangeArrowheads="1"/>
          </p:cNvPicPr>
          <p:nvPr/>
        </p:nvPicPr>
        <p:blipFill>
          <a:blip r:embed="rId2" cstate="print"/>
          <a:srcRect/>
          <a:stretch>
            <a:fillRect/>
          </a:stretch>
        </p:blipFill>
        <p:spPr bwMode="auto">
          <a:xfrm>
            <a:off x="3505200" y="1143000"/>
            <a:ext cx="5273675" cy="2216150"/>
          </a:xfrm>
          <a:prstGeom prst="rect">
            <a:avLst/>
          </a:prstGeom>
          <a:noFill/>
          <a:ln w="9525">
            <a:noFill/>
            <a:miter lim="800000"/>
            <a:headEnd/>
            <a:tailEnd/>
          </a:ln>
        </p:spPr>
      </p:pic>
      <p:pic>
        <p:nvPicPr>
          <p:cNvPr id="12291" name="Chart 17"/>
          <p:cNvPicPr>
            <a:picLocks noChangeArrowheads="1"/>
          </p:cNvPicPr>
          <p:nvPr/>
        </p:nvPicPr>
        <p:blipFill>
          <a:blip r:embed="rId3" cstate="print"/>
          <a:srcRect/>
          <a:stretch>
            <a:fillRect/>
          </a:stretch>
        </p:blipFill>
        <p:spPr bwMode="auto">
          <a:xfrm>
            <a:off x="3505200" y="3429000"/>
            <a:ext cx="5308600" cy="2470150"/>
          </a:xfrm>
          <a:prstGeom prst="rect">
            <a:avLst/>
          </a:prstGeom>
          <a:noFill/>
          <a:ln w="9525">
            <a:noFill/>
            <a:miter lim="800000"/>
            <a:headEnd/>
            <a:tailEnd/>
          </a:ln>
        </p:spPr>
      </p:pic>
      <p:sp>
        <p:nvSpPr>
          <p:cNvPr id="6" name="TextBox 5"/>
          <p:cNvSpPr txBox="1"/>
          <p:nvPr/>
        </p:nvSpPr>
        <p:spPr>
          <a:xfrm>
            <a:off x="304800" y="1676400"/>
            <a:ext cx="2743200" cy="1200329"/>
          </a:xfrm>
          <a:prstGeom prst="rect">
            <a:avLst/>
          </a:prstGeom>
          <a:noFill/>
        </p:spPr>
        <p:txBody>
          <a:bodyPr wrap="square" rtlCol="0">
            <a:spAutoFit/>
          </a:bodyPr>
          <a:lstStyle/>
          <a:p>
            <a:pPr>
              <a:buFont typeface="Arial" pitchFamily="34" charset="0"/>
              <a:buChar char="•"/>
            </a:pPr>
            <a:r>
              <a:rPr lang="hr-HR" dirty="0" smtClean="0"/>
              <a:t>Glavno pitanje:  koliko niska smije biti migracijska stopa a da nema negativnih utjecaja na rad algoritma ?</a:t>
            </a:r>
          </a:p>
        </p:txBody>
      </p:sp>
      <p:graphicFrame>
        <p:nvGraphicFramePr>
          <p:cNvPr id="7" name="Table 6"/>
          <p:cNvGraphicFramePr>
            <a:graphicFrameLocks noGrp="1"/>
          </p:cNvGraphicFramePr>
          <p:nvPr/>
        </p:nvGraphicFramePr>
        <p:xfrm>
          <a:off x="2286000" y="6019800"/>
          <a:ext cx="5897245" cy="548640"/>
        </p:xfrm>
        <a:graphic>
          <a:graphicData uri="http://schemas.openxmlformats.org/drawingml/2006/table">
            <a:tbl>
              <a:tblPr/>
              <a:tblGrid>
                <a:gridCol w="842010"/>
                <a:gridCol w="842010"/>
                <a:gridCol w="842645"/>
                <a:gridCol w="842645"/>
                <a:gridCol w="842645"/>
                <a:gridCol w="842645"/>
                <a:gridCol w="842645"/>
              </a:tblGrid>
              <a:tr h="0">
                <a:tc>
                  <a:txBody>
                    <a:bodyPr/>
                    <a:lstStyle/>
                    <a:p>
                      <a:pPr algn="just">
                        <a:lnSpc>
                          <a:spcPct val="150000"/>
                        </a:lnSpc>
                        <a:spcBef>
                          <a:spcPts val="600"/>
                        </a:spcBef>
                        <a:spcAft>
                          <a:spcPts val="300"/>
                        </a:spcAft>
                      </a:pPr>
                      <a:r>
                        <a:rPr lang="hr-HR" sz="1200" dirty="0">
                          <a:latin typeface="Times New Roman"/>
                          <a:ea typeface="Times New Roman"/>
                        </a:rPr>
                        <a:t>Stopa</a:t>
                      </a:r>
                      <a:endParaRPr lang="en-US" sz="12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600"/>
                        </a:spcBef>
                        <a:spcAft>
                          <a:spcPts val="300"/>
                        </a:spcAft>
                      </a:pPr>
                      <a:r>
                        <a:rPr lang="hr-HR" sz="1200">
                          <a:latin typeface="Times New Roman"/>
                          <a:ea typeface="Times New Roman"/>
                        </a:rPr>
                        <a:t>1</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600"/>
                        </a:spcBef>
                        <a:spcAft>
                          <a:spcPts val="300"/>
                        </a:spcAft>
                      </a:pPr>
                      <a:r>
                        <a:rPr lang="hr-HR" sz="1200">
                          <a:latin typeface="Times New Roman"/>
                          <a:ea typeface="Times New Roman"/>
                        </a:rPr>
                        <a:t>2</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600"/>
                        </a:spcBef>
                        <a:spcAft>
                          <a:spcPts val="300"/>
                        </a:spcAft>
                      </a:pPr>
                      <a:r>
                        <a:rPr lang="hr-HR" sz="1200">
                          <a:latin typeface="Times New Roman"/>
                          <a:ea typeface="Times New Roman"/>
                        </a:rPr>
                        <a:t>5</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600"/>
                        </a:spcBef>
                        <a:spcAft>
                          <a:spcPts val="300"/>
                        </a:spcAft>
                      </a:pPr>
                      <a:r>
                        <a:rPr lang="hr-HR" sz="1200">
                          <a:latin typeface="Times New Roman"/>
                          <a:ea typeface="Times New Roman"/>
                        </a:rPr>
                        <a:t>10</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600"/>
                        </a:spcBef>
                        <a:spcAft>
                          <a:spcPts val="300"/>
                        </a:spcAft>
                      </a:pPr>
                      <a:r>
                        <a:rPr lang="hr-HR" sz="1200">
                          <a:latin typeface="Times New Roman"/>
                          <a:ea typeface="Times New Roman"/>
                        </a:rPr>
                        <a:t>20</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600"/>
                        </a:spcBef>
                        <a:spcAft>
                          <a:spcPts val="300"/>
                        </a:spcAft>
                      </a:pPr>
                      <a:r>
                        <a:rPr lang="hr-HR" sz="1200">
                          <a:latin typeface="Times New Roman"/>
                          <a:ea typeface="Times New Roman"/>
                        </a:rPr>
                        <a:t>50</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lnSpc>
                          <a:spcPct val="150000"/>
                        </a:lnSpc>
                        <a:spcBef>
                          <a:spcPts val="600"/>
                        </a:spcBef>
                        <a:spcAft>
                          <a:spcPts val="300"/>
                        </a:spcAft>
                      </a:pPr>
                      <a:r>
                        <a:rPr lang="hr-HR" sz="1200">
                          <a:latin typeface="Times New Roman"/>
                          <a:ea typeface="Times New Roman"/>
                        </a:rPr>
                        <a:t>Vrijeme</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600"/>
                        </a:spcBef>
                        <a:spcAft>
                          <a:spcPts val="300"/>
                        </a:spcAft>
                      </a:pPr>
                      <a:r>
                        <a:rPr lang="hr-HR" sz="1200">
                          <a:latin typeface="Times New Roman"/>
                          <a:ea typeface="Times New Roman"/>
                        </a:rPr>
                        <a:t>245.9</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600"/>
                        </a:spcBef>
                        <a:spcAft>
                          <a:spcPts val="300"/>
                        </a:spcAft>
                      </a:pPr>
                      <a:r>
                        <a:rPr lang="hr-HR" sz="1200">
                          <a:latin typeface="Times New Roman"/>
                          <a:ea typeface="Times New Roman"/>
                        </a:rPr>
                        <a:t>230.6</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600"/>
                        </a:spcBef>
                        <a:spcAft>
                          <a:spcPts val="300"/>
                        </a:spcAft>
                      </a:pPr>
                      <a:r>
                        <a:rPr lang="hr-HR" sz="1200" dirty="0">
                          <a:latin typeface="Times New Roman"/>
                          <a:ea typeface="Times New Roman"/>
                        </a:rPr>
                        <a:t>229.8</a:t>
                      </a:r>
                      <a:endParaRPr lang="en-US" sz="12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600"/>
                        </a:spcBef>
                        <a:spcAft>
                          <a:spcPts val="300"/>
                        </a:spcAft>
                      </a:pPr>
                      <a:r>
                        <a:rPr lang="hr-HR" sz="1200">
                          <a:latin typeface="Times New Roman"/>
                          <a:ea typeface="Times New Roman"/>
                        </a:rPr>
                        <a:t>215.4</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600"/>
                        </a:spcBef>
                        <a:spcAft>
                          <a:spcPts val="300"/>
                        </a:spcAft>
                      </a:pPr>
                      <a:r>
                        <a:rPr lang="hr-HR" sz="1200">
                          <a:latin typeface="Times New Roman"/>
                          <a:ea typeface="Times New Roman"/>
                        </a:rPr>
                        <a:t>215.5</a:t>
                      </a:r>
                      <a:endParaRPr lang="en-US" sz="120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600"/>
                        </a:spcBef>
                        <a:spcAft>
                          <a:spcPts val="300"/>
                        </a:spcAft>
                      </a:pPr>
                      <a:r>
                        <a:rPr lang="hr-HR" sz="1200" dirty="0">
                          <a:latin typeface="Times New Roman"/>
                          <a:ea typeface="Times New Roman"/>
                        </a:rPr>
                        <a:t>232.2</a:t>
                      </a:r>
                      <a:endParaRPr lang="en-US" sz="12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Slide Number Placeholder 7"/>
          <p:cNvSpPr>
            <a:spLocks noGrp="1"/>
          </p:cNvSpPr>
          <p:nvPr>
            <p:ph type="sldNum" sz="quarter" idx="12"/>
          </p:nvPr>
        </p:nvSpPr>
        <p:spPr/>
        <p:txBody>
          <a:bodyPr/>
          <a:lstStyle/>
          <a:p>
            <a:fld id="{E474DA52-4C4A-409D-B389-059C54654588}" type="slidenum">
              <a:rPr lang="en-US" smtClean="0"/>
              <a:pPr/>
              <a:t>23</a:t>
            </a:fld>
            <a:r>
              <a:rPr lang="en-US" dirty="0" smtClean="0"/>
              <a:t>/29</a:t>
            </a:r>
            <a:endParaRPr lang="en-US" dirty="0"/>
          </a:p>
        </p:txBody>
      </p:sp>
      <p:sp>
        <p:nvSpPr>
          <p:cNvPr id="9" name="TextBox 8"/>
          <p:cNvSpPr txBox="1"/>
          <p:nvPr/>
        </p:nvSpPr>
        <p:spPr>
          <a:xfrm>
            <a:off x="152400" y="3072348"/>
            <a:ext cx="2971800" cy="5262979"/>
          </a:xfrm>
          <a:prstGeom prst="rect">
            <a:avLst/>
          </a:prstGeom>
          <a:noFill/>
        </p:spPr>
        <p:txBody>
          <a:bodyPr wrap="square" rtlCol="0">
            <a:spAutoFit/>
          </a:bodyPr>
          <a:lstStyle/>
          <a:p>
            <a:pPr marL="457200" indent="-457200">
              <a:lnSpc>
                <a:spcPct val="150000"/>
              </a:lnSpc>
              <a:buFont typeface="Arial" pitchFamily="34" charset="0"/>
              <a:buChar char="•"/>
            </a:pPr>
            <a:r>
              <a:rPr lang="hr-HR" sz="1600" b="1" dirty="0" smtClean="0">
                <a:solidFill>
                  <a:schemeClr val="accent6">
                    <a:lumMod val="10000"/>
                  </a:schemeClr>
                </a:solidFill>
              </a:rPr>
              <a:t>Parametri ispitivanja</a:t>
            </a:r>
            <a:r>
              <a:rPr lang="hr-HR" sz="1600" dirty="0" smtClean="0">
                <a:solidFill>
                  <a:schemeClr val="accent6">
                    <a:lumMod val="10000"/>
                  </a:schemeClr>
                </a:solidFill>
              </a:rPr>
              <a:t>: 8 otoka sa po 400 jedinki, 500 generacija. Topologija dvostruko usmjerenog prstena. Interval od 10 generacija bez promjene. </a:t>
            </a:r>
            <a:r>
              <a:rPr lang="hr-HR" sz="1600" dirty="0" smtClean="0">
                <a:solidFill>
                  <a:schemeClr val="accent6">
                    <a:lumMod val="10000"/>
                  </a:schemeClr>
                </a:solidFill>
              </a:rPr>
              <a:t>Jedna soba.</a:t>
            </a:r>
            <a:r>
              <a:rPr lang="hr-HR" sz="1600" dirty="0" smtClean="0">
                <a:solidFill>
                  <a:schemeClr val="accent6">
                    <a:lumMod val="10000"/>
                  </a:schemeClr>
                </a:solidFill>
              </a:rPr>
              <a:t> Za svaku stopu provedeno 50 pokusa. </a:t>
            </a:r>
          </a:p>
          <a:p>
            <a:pPr marL="457200" indent="-457200">
              <a:lnSpc>
                <a:spcPct val="150000"/>
              </a:lnSpc>
            </a:pPr>
            <a:endParaRPr lang="hr-HR" dirty="0" smtClean="0">
              <a:solidFill>
                <a:schemeClr val="accent6">
                  <a:lumMod val="10000"/>
                </a:schemeClr>
              </a:solidFill>
            </a:endParaRPr>
          </a:p>
          <a:p>
            <a:pPr marL="457200" indent="-457200">
              <a:lnSpc>
                <a:spcPct val="150000"/>
              </a:lnSpc>
            </a:pPr>
            <a:endParaRPr lang="hr-HR" dirty="0" smtClean="0">
              <a:solidFill>
                <a:schemeClr val="accent6">
                  <a:lumMod val="10000"/>
                </a:schemeClr>
              </a:solidFill>
            </a:endParaRPr>
          </a:p>
          <a:p>
            <a:pPr marL="457200" indent="-457200">
              <a:lnSpc>
                <a:spcPct val="150000"/>
              </a:lnSpc>
            </a:pPr>
            <a:endParaRPr lang="hr-BA" b="1" dirty="0" smtClean="0">
              <a:solidFill>
                <a:schemeClr val="accent6">
                  <a:lumMod val="10000"/>
                </a:schemeClr>
              </a:solidFill>
            </a:endParaRPr>
          </a:p>
          <a:p>
            <a:pPr marL="457200" indent="-457200">
              <a:lnSpc>
                <a:spcPct val="150000"/>
              </a:lnSpc>
            </a:pPr>
            <a:endParaRPr lang="hr-HR" sz="2400" b="1" dirty="0" smtClean="0">
              <a:solidFill>
                <a:schemeClr val="accent6">
                  <a:lumMod val="10000"/>
                </a:schemeClr>
              </a:solidFill>
            </a:endParaRPr>
          </a:p>
          <a:p>
            <a:pPr marL="457200" indent="-457200">
              <a:lnSpc>
                <a:spcPct val="150000"/>
              </a:lnSpc>
            </a:pPr>
            <a:endParaRPr lang="hr-HR" dirty="0" smtClean="0">
              <a:solidFill>
                <a:schemeClr val="accent6">
                  <a:lumMod val="10000"/>
                </a:schemeClr>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p:cNvSpPr txBox="1">
            <a:spLocks/>
          </p:cNvSpPr>
          <p:nvPr/>
        </p:nvSpPr>
        <p:spPr>
          <a:xfrm>
            <a:off x="457200" y="304800"/>
            <a:ext cx="7772400" cy="71438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hr-HR" sz="3600" b="1" u="sng" dirty="0" smtClean="0">
                <a:solidFill>
                  <a:schemeClr val="accent6">
                    <a:lumMod val="10000"/>
                  </a:schemeClr>
                </a:solidFill>
                <a:effectLst>
                  <a:outerShdw blurRad="38100" dist="38100" dir="2700000" algn="tl">
                    <a:srgbClr val="000000">
                      <a:alpha val="43137"/>
                    </a:srgbClr>
                  </a:outerShdw>
                </a:effectLst>
                <a:latin typeface="Times New Roman" pitchFamily="18" charset="0"/>
                <a:ea typeface="+mj-ea"/>
                <a:cs typeface="Times New Roman" pitchFamily="18" charset="0"/>
              </a:rPr>
              <a:t>Rezultati ispitivanja</a:t>
            </a:r>
            <a:endParaRPr kumimoji="0" lang="hr-HR" sz="3600" b="1" i="0" u="sng" strike="noStrike" kern="1200" cap="none" spc="0" normalizeH="0" baseline="0" noProof="0" dirty="0">
              <a:ln>
                <a:noFill/>
              </a:ln>
              <a:solidFill>
                <a:schemeClr val="accent6">
                  <a:lumMod val="10000"/>
                </a:schemeClr>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endParaRPr>
          </a:p>
        </p:txBody>
      </p:sp>
      <p:sp>
        <p:nvSpPr>
          <p:cNvPr id="5" name="TextBox 4"/>
          <p:cNvSpPr txBox="1"/>
          <p:nvPr/>
        </p:nvSpPr>
        <p:spPr>
          <a:xfrm>
            <a:off x="228600" y="914400"/>
            <a:ext cx="4419600" cy="1615827"/>
          </a:xfrm>
          <a:prstGeom prst="rect">
            <a:avLst/>
          </a:prstGeom>
          <a:noFill/>
        </p:spPr>
        <p:txBody>
          <a:bodyPr wrap="square" rtlCol="0">
            <a:spAutoFit/>
          </a:bodyPr>
          <a:lstStyle/>
          <a:p>
            <a:pPr marL="457200" indent="-457200">
              <a:lnSpc>
                <a:spcPct val="150000"/>
              </a:lnSpc>
            </a:pPr>
            <a:r>
              <a:rPr lang="hr-HR" sz="2400" b="1" dirty="0" smtClean="0">
                <a:solidFill>
                  <a:schemeClr val="accent6">
                    <a:lumMod val="10000"/>
                  </a:schemeClr>
                </a:solidFill>
              </a:rPr>
              <a:t>Utjecaj topologije</a:t>
            </a:r>
            <a:endParaRPr lang="hr-BA" b="1" dirty="0" smtClean="0">
              <a:solidFill>
                <a:schemeClr val="accent6">
                  <a:lumMod val="10000"/>
                </a:schemeClr>
              </a:solidFill>
            </a:endParaRPr>
          </a:p>
          <a:p>
            <a:pPr marL="457200" indent="-457200">
              <a:lnSpc>
                <a:spcPct val="150000"/>
              </a:lnSpc>
            </a:pPr>
            <a:endParaRPr lang="hr-HR" sz="2400" b="1" dirty="0" smtClean="0">
              <a:solidFill>
                <a:schemeClr val="accent6">
                  <a:lumMod val="10000"/>
                </a:schemeClr>
              </a:solidFill>
            </a:endParaRPr>
          </a:p>
          <a:p>
            <a:pPr marL="457200" indent="-457200">
              <a:lnSpc>
                <a:spcPct val="150000"/>
              </a:lnSpc>
            </a:pPr>
            <a:endParaRPr lang="hr-HR" dirty="0" smtClean="0">
              <a:solidFill>
                <a:schemeClr val="accent6">
                  <a:lumMod val="10000"/>
                </a:schemeClr>
              </a:solidFill>
            </a:endParaRPr>
          </a:p>
        </p:txBody>
      </p:sp>
      <p:pic>
        <p:nvPicPr>
          <p:cNvPr id="13314" name="Chart 18"/>
          <p:cNvPicPr>
            <a:picLocks noChangeArrowheads="1"/>
          </p:cNvPicPr>
          <p:nvPr/>
        </p:nvPicPr>
        <p:blipFill>
          <a:blip r:embed="rId2" cstate="print"/>
          <a:srcRect/>
          <a:stretch>
            <a:fillRect/>
          </a:stretch>
        </p:blipFill>
        <p:spPr bwMode="auto">
          <a:xfrm>
            <a:off x="3505200" y="1752600"/>
            <a:ext cx="5449888" cy="2339975"/>
          </a:xfrm>
          <a:prstGeom prst="rect">
            <a:avLst/>
          </a:prstGeom>
          <a:noFill/>
          <a:ln w="9525">
            <a:noFill/>
            <a:miter lim="800000"/>
            <a:headEnd/>
            <a:tailEnd/>
          </a:ln>
        </p:spPr>
      </p:pic>
      <p:pic>
        <p:nvPicPr>
          <p:cNvPr id="13315" name="Chart 19"/>
          <p:cNvPicPr>
            <a:picLocks noChangeArrowheads="1"/>
          </p:cNvPicPr>
          <p:nvPr/>
        </p:nvPicPr>
        <p:blipFill>
          <a:blip r:embed="rId3" cstate="print"/>
          <a:srcRect/>
          <a:stretch>
            <a:fillRect/>
          </a:stretch>
        </p:blipFill>
        <p:spPr bwMode="auto">
          <a:xfrm>
            <a:off x="3505200" y="4267200"/>
            <a:ext cx="5413375" cy="2392363"/>
          </a:xfrm>
          <a:prstGeom prst="rect">
            <a:avLst/>
          </a:prstGeom>
          <a:noFill/>
          <a:ln w="9525">
            <a:noFill/>
            <a:miter lim="800000"/>
            <a:headEnd/>
            <a:tailEnd/>
          </a:ln>
        </p:spPr>
      </p:pic>
      <p:sp>
        <p:nvSpPr>
          <p:cNvPr id="6" name="TextBox 5"/>
          <p:cNvSpPr txBox="1"/>
          <p:nvPr/>
        </p:nvSpPr>
        <p:spPr>
          <a:xfrm>
            <a:off x="304800" y="1676400"/>
            <a:ext cx="2743200" cy="1477328"/>
          </a:xfrm>
          <a:prstGeom prst="rect">
            <a:avLst/>
          </a:prstGeom>
          <a:noFill/>
        </p:spPr>
        <p:txBody>
          <a:bodyPr wrap="square" rtlCol="0">
            <a:spAutoFit/>
          </a:bodyPr>
          <a:lstStyle/>
          <a:p>
            <a:pPr>
              <a:buFont typeface="Arial" pitchFamily="34" charset="0"/>
              <a:buChar char="•"/>
            </a:pPr>
            <a:r>
              <a:rPr lang="hr-HR" dirty="0" smtClean="0"/>
              <a:t>Glavno pitanje:  kako korištenje različitih topologija utječe na kvalitetu pronađenih rješenja ?</a:t>
            </a:r>
          </a:p>
        </p:txBody>
      </p:sp>
      <p:pic>
        <p:nvPicPr>
          <p:cNvPr id="7" name="Picture 3" descr="Topologije"/>
          <p:cNvPicPr>
            <a:picLocks noChangeAspect="1" noChangeArrowheads="1"/>
          </p:cNvPicPr>
          <p:nvPr/>
        </p:nvPicPr>
        <p:blipFill>
          <a:blip r:embed="rId4" cstate="print"/>
          <a:srcRect/>
          <a:stretch>
            <a:fillRect/>
          </a:stretch>
        </p:blipFill>
        <p:spPr bwMode="auto">
          <a:xfrm>
            <a:off x="609600" y="4343400"/>
            <a:ext cx="2362200" cy="2173146"/>
          </a:xfrm>
          <a:prstGeom prst="rect">
            <a:avLst/>
          </a:prstGeom>
          <a:noFill/>
          <a:ln w="9525">
            <a:noFill/>
            <a:miter lim="800000"/>
            <a:headEnd/>
            <a:tailEnd/>
          </a:ln>
        </p:spPr>
      </p:pic>
      <p:sp>
        <p:nvSpPr>
          <p:cNvPr id="8" name="Slide Number Placeholder 7"/>
          <p:cNvSpPr>
            <a:spLocks noGrp="1"/>
          </p:cNvSpPr>
          <p:nvPr>
            <p:ph type="sldNum" sz="quarter" idx="12"/>
          </p:nvPr>
        </p:nvSpPr>
        <p:spPr/>
        <p:txBody>
          <a:bodyPr/>
          <a:lstStyle/>
          <a:p>
            <a:fld id="{E474DA52-4C4A-409D-B389-059C54654588}" type="slidenum">
              <a:rPr lang="en-US" smtClean="0"/>
              <a:pPr/>
              <a:t>24</a:t>
            </a:fld>
            <a:r>
              <a:rPr lang="en-US" dirty="0" smtClean="0"/>
              <a:t>/29</a:t>
            </a:r>
            <a:endParaRPr lang="en-US" dirty="0"/>
          </a:p>
        </p:txBody>
      </p:sp>
      <p:sp>
        <p:nvSpPr>
          <p:cNvPr id="9" name="TextBox 8"/>
          <p:cNvSpPr txBox="1"/>
          <p:nvPr/>
        </p:nvSpPr>
        <p:spPr>
          <a:xfrm>
            <a:off x="152400" y="3072349"/>
            <a:ext cx="2971800" cy="3416320"/>
          </a:xfrm>
          <a:prstGeom prst="rect">
            <a:avLst/>
          </a:prstGeom>
          <a:noFill/>
        </p:spPr>
        <p:txBody>
          <a:bodyPr wrap="square" rtlCol="0">
            <a:spAutoFit/>
          </a:bodyPr>
          <a:lstStyle/>
          <a:p>
            <a:pPr marL="457200" indent="-457200">
              <a:lnSpc>
                <a:spcPct val="150000"/>
              </a:lnSpc>
              <a:buFont typeface="Arial" pitchFamily="34" charset="0"/>
              <a:buChar char="•"/>
            </a:pPr>
            <a:r>
              <a:rPr lang="hr-HR" sz="1600" b="1" dirty="0" smtClean="0">
                <a:solidFill>
                  <a:schemeClr val="accent6">
                    <a:lumMod val="10000"/>
                  </a:schemeClr>
                </a:solidFill>
              </a:rPr>
              <a:t>Parametri ispitivanja</a:t>
            </a:r>
            <a:r>
              <a:rPr lang="hr-HR" sz="1600" dirty="0" smtClean="0">
                <a:solidFill>
                  <a:schemeClr val="accent6">
                    <a:lumMod val="10000"/>
                  </a:schemeClr>
                </a:solidFill>
              </a:rPr>
              <a:t>: jednaki kao i za stopu/interval</a:t>
            </a:r>
          </a:p>
          <a:p>
            <a:pPr marL="457200" indent="-457200">
              <a:lnSpc>
                <a:spcPct val="150000"/>
              </a:lnSpc>
            </a:pPr>
            <a:endParaRPr lang="hr-HR" dirty="0" smtClean="0">
              <a:solidFill>
                <a:schemeClr val="accent6">
                  <a:lumMod val="10000"/>
                </a:schemeClr>
              </a:solidFill>
            </a:endParaRPr>
          </a:p>
          <a:p>
            <a:pPr marL="457200" indent="-457200">
              <a:lnSpc>
                <a:spcPct val="150000"/>
              </a:lnSpc>
            </a:pPr>
            <a:endParaRPr lang="hr-HR" dirty="0" smtClean="0">
              <a:solidFill>
                <a:schemeClr val="accent6">
                  <a:lumMod val="10000"/>
                </a:schemeClr>
              </a:solidFill>
            </a:endParaRPr>
          </a:p>
          <a:p>
            <a:pPr marL="457200" indent="-457200">
              <a:lnSpc>
                <a:spcPct val="150000"/>
              </a:lnSpc>
            </a:pPr>
            <a:endParaRPr lang="hr-BA" b="1" dirty="0" smtClean="0">
              <a:solidFill>
                <a:schemeClr val="accent6">
                  <a:lumMod val="10000"/>
                </a:schemeClr>
              </a:solidFill>
            </a:endParaRPr>
          </a:p>
          <a:p>
            <a:pPr marL="457200" indent="-457200">
              <a:lnSpc>
                <a:spcPct val="150000"/>
              </a:lnSpc>
            </a:pPr>
            <a:endParaRPr lang="hr-HR" sz="2400" b="1" dirty="0" smtClean="0">
              <a:solidFill>
                <a:schemeClr val="accent6">
                  <a:lumMod val="10000"/>
                </a:schemeClr>
              </a:solidFill>
            </a:endParaRPr>
          </a:p>
          <a:p>
            <a:pPr marL="457200" indent="-457200">
              <a:lnSpc>
                <a:spcPct val="150000"/>
              </a:lnSpc>
            </a:pPr>
            <a:endParaRPr lang="hr-HR" dirty="0" smtClean="0">
              <a:solidFill>
                <a:schemeClr val="accent6">
                  <a:lumMod val="10000"/>
                </a:schemeClr>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p:cNvSpPr txBox="1">
            <a:spLocks/>
          </p:cNvSpPr>
          <p:nvPr/>
        </p:nvSpPr>
        <p:spPr>
          <a:xfrm>
            <a:off x="457200" y="304800"/>
            <a:ext cx="7772400" cy="71438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hr-HR" sz="3600" b="1" u="sng" dirty="0" smtClean="0">
                <a:solidFill>
                  <a:schemeClr val="accent6">
                    <a:lumMod val="10000"/>
                  </a:schemeClr>
                </a:solidFill>
                <a:effectLst>
                  <a:outerShdw blurRad="38100" dist="38100" dir="2700000" algn="tl">
                    <a:srgbClr val="000000">
                      <a:alpha val="43137"/>
                    </a:srgbClr>
                  </a:outerShdw>
                </a:effectLst>
                <a:latin typeface="Times New Roman" pitchFamily="18" charset="0"/>
                <a:ea typeface="+mj-ea"/>
                <a:cs typeface="Times New Roman" pitchFamily="18" charset="0"/>
              </a:rPr>
              <a:t>Rezultati ispitivanja</a:t>
            </a:r>
            <a:endParaRPr kumimoji="0" lang="hr-HR" sz="3600" b="1" i="0" u="sng" strike="noStrike" kern="1200" cap="none" spc="0" normalizeH="0" baseline="0" noProof="0" dirty="0">
              <a:ln>
                <a:noFill/>
              </a:ln>
              <a:solidFill>
                <a:schemeClr val="accent6">
                  <a:lumMod val="10000"/>
                </a:schemeClr>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endParaRPr>
          </a:p>
        </p:txBody>
      </p:sp>
      <p:sp>
        <p:nvSpPr>
          <p:cNvPr id="5" name="TextBox 4"/>
          <p:cNvSpPr txBox="1"/>
          <p:nvPr/>
        </p:nvSpPr>
        <p:spPr>
          <a:xfrm>
            <a:off x="228600" y="914400"/>
            <a:ext cx="8153400" cy="1615827"/>
          </a:xfrm>
          <a:prstGeom prst="rect">
            <a:avLst/>
          </a:prstGeom>
          <a:noFill/>
        </p:spPr>
        <p:txBody>
          <a:bodyPr wrap="square" rtlCol="0">
            <a:spAutoFit/>
          </a:bodyPr>
          <a:lstStyle/>
          <a:p>
            <a:pPr marL="457200" indent="-457200">
              <a:lnSpc>
                <a:spcPct val="150000"/>
              </a:lnSpc>
            </a:pPr>
            <a:r>
              <a:rPr lang="hr-HR" sz="2400" b="1" u="sng" dirty="0" smtClean="0">
                <a:solidFill>
                  <a:schemeClr val="accent6">
                    <a:lumMod val="10000"/>
                  </a:schemeClr>
                </a:solidFill>
              </a:rPr>
              <a:t>Usporedba </a:t>
            </a:r>
            <a:r>
              <a:rPr lang="hr-HR" sz="2400" b="1" u="sng" dirty="0" err="1" smtClean="0">
                <a:solidFill>
                  <a:schemeClr val="accent6">
                    <a:lumMod val="10000"/>
                  </a:schemeClr>
                </a:solidFill>
              </a:rPr>
              <a:t>jednopopulacijskog</a:t>
            </a:r>
            <a:r>
              <a:rPr lang="hr-HR" sz="2400" b="1" u="sng" dirty="0" smtClean="0">
                <a:solidFill>
                  <a:schemeClr val="accent6">
                    <a:lumMod val="10000"/>
                  </a:schemeClr>
                </a:solidFill>
              </a:rPr>
              <a:t> i </a:t>
            </a:r>
            <a:r>
              <a:rPr lang="hr-HR" sz="2400" b="1" u="sng" dirty="0" err="1" smtClean="0">
                <a:solidFill>
                  <a:schemeClr val="accent6">
                    <a:lumMod val="10000"/>
                  </a:schemeClr>
                </a:solidFill>
              </a:rPr>
              <a:t>višepopulacijskog</a:t>
            </a:r>
            <a:r>
              <a:rPr lang="hr-HR" sz="2400" b="1" u="sng" dirty="0" smtClean="0">
                <a:solidFill>
                  <a:schemeClr val="accent6">
                    <a:lumMod val="10000"/>
                  </a:schemeClr>
                </a:solidFill>
              </a:rPr>
              <a:t> GP</a:t>
            </a:r>
            <a:endParaRPr lang="hr-BA" b="1" u="sng" dirty="0" smtClean="0">
              <a:solidFill>
                <a:schemeClr val="accent6">
                  <a:lumMod val="10000"/>
                </a:schemeClr>
              </a:solidFill>
            </a:endParaRPr>
          </a:p>
          <a:p>
            <a:pPr marL="457200" indent="-457200">
              <a:lnSpc>
                <a:spcPct val="150000"/>
              </a:lnSpc>
            </a:pPr>
            <a:endParaRPr lang="hr-HR" sz="2400" b="1" dirty="0" smtClean="0">
              <a:solidFill>
                <a:schemeClr val="accent6">
                  <a:lumMod val="10000"/>
                </a:schemeClr>
              </a:solidFill>
            </a:endParaRPr>
          </a:p>
          <a:p>
            <a:pPr marL="457200" indent="-457200">
              <a:lnSpc>
                <a:spcPct val="150000"/>
              </a:lnSpc>
            </a:pPr>
            <a:endParaRPr lang="hr-HR" dirty="0" smtClean="0">
              <a:solidFill>
                <a:schemeClr val="accent6">
                  <a:lumMod val="10000"/>
                </a:schemeClr>
              </a:solidFill>
            </a:endParaRPr>
          </a:p>
        </p:txBody>
      </p:sp>
      <p:pic>
        <p:nvPicPr>
          <p:cNvPr id="14338" name="Chart 20"/>
          <p:cNvPicPr>
            <a:picLocks noChangeArrowheads="1"/>
          </p:cNvPicPr>
          <p:nvPr/>
        </p:nvPicPr>
        <p:blipFill>
          <a:blip r:embed="rId2" cstate="print"/>
          <a:srcRect b="-82"/>
          <a:stretch>
            <a:fillRect/>
          </a:stretch>
        </p:blipFill>
        <p:spPr bwMode="auto">
          <a:xfrm>
            <a:off x="3657600" y="1524000"/>
            <a:ext cx="5208588" cy="2597150"/>
          </a:xfrm>
          <a:prstGeom prst="rect">
            <a:avLst/>
          </a:prstGeom>
          <a:noFill/>
          <a:ln w="9525">
            <a:noFill/>
            <a:miter lim="800000"/>
            <a:headEnd/>
            <a:tailEnd/>
          </a:ln>
        </p:spPr>
      </p:pic>
      <p:pic>
        <p:nvPicPr>
          <p:cNvPr id="14339" name="Chart 2"/>
          <p:cNvPicPr>
            <a:picLocks noChangeArrowheads="1"/>
          </p:cNvPicPr>
          <p:nvPr/>
        </p:nvPicPr>
        <p:blipFill>
          <a:blip r:embed="rId3" cstate="print"/>
          <a:srcRect/>
          <a:stretch>
            <a:fillRect/>
          </a:stretch>
        </p:blipFill>
        <p:spPr bwMode="auto">
          <a:xfrm>
            <a:off x="3733800" y="4114800"/>
            <a:ext cx="5181600" cy="2514600"/>
          </a:xfrm>
          <a:prstGeom prst="rect">
            <a:avLst/>
          </a:prstGeom>
          <a:noFill/>
          <a:ln w="9525">
            <a:noFill/>
            <a:miter lim="800000"/>
            <a:headEnd/>
            <a:tailEnd/>
          </a:ln>
        </p:spPr>
      </p:pic>
      <p:sp>
        <p:nvSpPr>
          <p:cNvPr id="6" name="TextBox 5"/>
          <p:cNvSpPr txBox="1"/>
          <p:nvPr/>
        </p:nvSpPr>
        <p:spPr>
          <a:xfrm>
            <a:off x="304800" y="1676400"/>
            <a:ext cx="2743200" cy="2308324"/>
          </a:xfrm>
          <a:prstGeom prst="rect">
            <a:avLst/>
          </a:prstGeom>
          <a:noFill/>
        </p:spPr>
        <p:txBody>
          <a:bodyPr wrap="square" rtlCol="0">
            <a:spAutoFit/>
          </a:bodyPr>
          <a:lstStyle/>
          <a:p>
            <a:pPr>
              <a:buFont typeface="Arial" pitchFamily="34" charset="0"/>
              <a:buChar char="•"/>
            </a:pPr>
            <a:r>
              <a:rPr lang="hr-HR" dirty="0" smtClean="0"/>
              <a:t>Glavno pitanje:  producira li </a:t>
            </a:r>
            <a:r>
              <a:rPr lang="hr-HR" dirty="0" err="1" smtClean="0"/>
              <a:t>višepopulacijska</a:t>
            </a:r>
            <a:r>
              <a:rPr lang="hr-HR" dirty="0" smtClean="0"/>
              <a:t> paralelna metoda bolje rezultate od </a:t>
            </a:r>
            <a:r>
              <a:rPr lang="hr-HR" dirty="0" err="1" smtClean="0"/>
              <a:t>jednopopulacijske</a:t>
            </a:r>
            <a:r>
              <a:rPr lang="hr-HR" dirty="0" smtClean="0"/>
              <a:t> (koristeći isti broj računanja vrijednosti funkcije dobrote) ?</a:t>
            </a:r>
          </a:p>
        </p:txBody>
      </p:sp>
      <p:sp>
        <p:nvSpPr>
          <p:cNvPr id="7" name="Slide Number Placeholder 6"/>
          <p:cNvSpPr>
            <a:spLocks noGrp="1"/>
          </p:cNvSpPr>
          <p:nvPr>
            <p:ph type="sldNum" sz="quarter" idx="12"/>
          </p:nvPr>
        </p:nvSpPr>
        <p:spPr/>
        <p:txBody>
          <a:bodyPr/>
          <a:lstStyle/>
          <a:p>
            <a:fld id="{E474DA52-4C4A-409D-B389-059C54654588}" type="slidenum">
              <a:rPr lang="en-US" smtClean="0"/>
              <a:pPr/>
              <a:t>25</a:t>
            </a:fld>
            <a:r>
              <a:rPr lang="en-US" dirty="0" smtClean="0"/>
              <a:t>/29</a:t>
            </a:r>
            <a:endParaRPr lang="en-US" dirty="0"/>
          </a:p>
        </p:txBody>
      </p:sp>
      <p:sp>
        <p:nvSpPr>
          <p:cNvPr id="8" name="TextBox 7"/>
          <p:cNvSpPr txBox="1"/>
          <p:nvPr/>
        </p:nvSpPr>
        <p:spPr>
          <a:xfrm>
            <a:off x="228600" y="3962400"/>
            <a:ext cx="2971800" cy="4524315"/>
          </a:xfrm>
          <a:prstGeom prst="rect">
            <a:avLst/>
          </a:prstGeom>
          <a:noFill/>
        </p:spPr>
        <p:txBody>
          <a:bodyPr wrap="square" rtlCol="0">
            <a:spAutoFit/>
          </a:bodyPr>
          <a:lstStyle/>
          <a:p>
            <a:pPr marL="457200" indent="-457200">
              <a:lnSpc>
                <a:spcPct val="150000"/>
              </a:lnSpc>
              <a:buFont typeface="Arial" pitchFamily="34" charset="0"/>
              <a:buChar char="•"/>
            </a:pPr>
            <a:r>
              <a:rPr lang="hr-HR" sz="1600" b="1" dirty="0" smtClean="0">
                <a:solidFill>
                  <a:schemeClr val="accent6">
                    <a:lumMod val="10000"/>
                  </a:schemeClr>
                </a:solidFill>
              </a:rPr>
              <a:t>Parametri ispitivanja</a:t>
            </a:r>
            <a:r>
              <a:rPr lang="hr-HR" sz="1600" dirty="0" smtClean="0">
                <a:solidFill>
                  <a:schemeClr val="accent6">
                    <a:lumMod val="10000"/>
                  </a:schemeClr>
                </a:solidFill>
              </a:rPr>
              <a:t>: interval kod </a:t>
            </a:r>
            <a:r>
              <a:rPr lang="hr-HR" sz="1600" dirty="0" err="1" smtClean="0">
                <a:solidFill>
                  <a:schemeClr val="accent6">
                    <a:lumMod val="10000"/>
                  </a:schemeClr>
                </a:solidFill>
              </a:rPr>
              <a:t>višepopulacijskog</a:t>
            </a:r>
            <a:r>
              <a:rPr lang="hr-HR" sz="1600" dirty="0" smtClean="0">
                <a:solidFill>
                  <a:schemeClr val="accent6">
                    <a:lumMod val="10000"/>
                  </a:schemeClr>
                </a:solidFill>
              </a:rPr>
              <a:t> GP=5 generacija, stopa=10%, topologija = potpuno povezani graf</a:t>
            </a:r>
          </a:p>
          <a:p>
            <a:pPr marL="457200" indent="-457200">
              <a:lnSpc>
                <a:spcPct val="150000"/>
              </a:lnSpc>
            </a:pPr>
            <a:endParaRPr lang="hr-HR" dirty="0" smtClean="0">
              <a:solidFill>
                <a:schemeClr val="accent6">
                  <a:lumMod val="10000"/>
                </a:schemeClr>
              </a:solidFill>
            </a:endParaRPr>
          </a:p>
          <a:p>
            <a:pPr marL="457200" indent="-457200">
              <a:lnSpc>
                <a:spcPct val="150000"/>
              </a:lnSpc>
            </a:pPr>
            <a:endParaRPr lang="hr-HR" dirty="0" smtClean="0">
              <a:solidFill>
                <a:schemeClr val="accent6">
                  <a:lumMod val="10000"/>
                </a:schemeClr>
              </a:solidFill>
            </a:endParaRPr>
          </a:p>
          <a:p>
            <a:pPr marL="457200" indent="-457200">
              <a:lnSpc>
                <a:spcPct val="150000"/>
              </a:lnSpc>
            </a:pPr>
            <a:endParaRPr lang="hr-BA" b="1" dirty="0" smtClean="0">
              <a:solidFill>
                <a:schemeClr val="accent6">
                  <a:lumMod val="10000"/>
                </a:schemeClr>
              </a:solidFill>
            </a:endParaRPr>
          </a:p>
          <a:p>
            <a:pPr marL="457200" indent="-457200">
              <a:lnSpc>
                <a:spcPct val="150000"/>
              </a:lnSpc>
            </a:pPr>
            <a:endParaRPr lang="hr-HR" sz="2400" b="1" dirty="0" smtClean="0">
              <a:solidFill>
                <a:schemeClr val="accent6">
                  <a:lumMod val="10000"/>
                </a:schemeClr>
              </a:solidFill>
            </a:endParaRPr>
          </a:p>
          <a:p>
            <a:pPr marL="457200" indent="-457200">
              <a:lnSpc>
                <a:spcPct val="150000"/>
              </a:lnSpc>
            </a:pPr>
            <a:endParaRPr lang="hr-HR" dirty="0" smtClean="0">
              <a:solidFill>
                <a:schemeClr val="accent6">
                  <a:lumMod val="10000"/>
                </a:schemeClr>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p:cNvSpPr txBox="1">
            <a:spLocks/>
          </p:cNvSpPr>
          <p:nvPr/>
        </p:nvSpPr>
        <p:spPr>
          <a:xfrm>
            <a:off x="457200" y="304800"/>
            <a:ext cx="7772400" cy="71438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hr-HR" sz="3600" b="1" u="sng" dirty="0" smtClean="0">
                <a:solidFill>
                  <a:schemeClr val="accent6">
                    <a:lumMod val="10000"/>
                  </a:schemeClr>
                </a:solidFill>
                <a:effectLst>
                  <a:outerShdw blurRad="38100" dist="38100" dir="2700000" algn="tl">
                    <a:srgbClr val="000000">
                      <a:alpha val="43137"/>
                    </a:srgbClr>
                  </a:outerShdw>
                </a:effectLst>
                <a:latin typeface="Times New Roman" pitchFamily="18" charset="0"/>
                <a:ea typeface="+mj-ea"/>
                <a:cs typeface="Times New Roman" pitchFamily="18" charset="0"/>
              </a:rPr>
              <a:t>Rezultati ispitivanja</a:t>
            </a:r>
            <a:endParaRPr kumimoji="0" lang="hr-HR" sz="3600" b="1" i="0" u="sng" strike="noStrike" kern="1200" cap="none" spc="0" normalizeH="0" baseline="0" noProof="0" dirty="0">
              <a:ln>
                <a:noFill/>
              </a:ln>
              <a:solidFill>
                <a:schemeClr val="accent6">
                  <a:lumMod val="10000"/>
                </a:schemeClr>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endParaRPr>
          </a:p>
        </p:txBody>
      </p:sp>
      <p:sp>
        <p:nvSpPr>
          <p:cNvPr id="5" name="TextBox 4"/>
          <p:cNvSpPr txBox="1"/>
          <p:nvPr/>
        </p:nvSpPr>
        <p:spPr>
          <a:xfrm>
            <a:off x="228600" y="914400"/>
            <a:ext cx="8153400" cy="1615827"/>
          </a:xfrm>
          <a:prstGeom prst="rect">
            <a:avLst/>
          </a:prstGeom>
          <a:noFill/>
        </p:spPr>
        <p:txBody>
          <a:bodyPr wrap="square" rtlCol="0">
            <a:spAutoFit/>
          </a:bodyPr>
          <a:lstStyle/>
          <a:p>
            <a:pPr marL="457200" indent="-457200">
              <a:lnSpc>
                <a:spcPct val="150000"/>
              </a:lnSpc>
            </a:pPr>
            <a:r>
              <a:rPr lang="hr-HR" sz="2400" b="1" u="sng" dirty="0" smtClean="0">
                <a:solidFill>
                  <a:schemeClr val="accent6">
                    <a:lumMod val="10000"/>
                  </a:schemeClr>
                </a:solidFill>
              </a:rPr>
              <a:t>Utjecaj učenja na više soba</a:t>
            </a:r>
            <a:endParaRPr lang="hr-BA" b="1" u="sng" dirty="0" smtClean="0">
              <a:solidFill>
                <a:schemeClr val="accent6">
                  <a:lumMod val="10000"/>
                </a:schemeClr>
              </a:solidFill>
            </a:endParaRPr>
          </a:p>
          <a:p>
            <a:pPr marL="457200" indent="-457200">
              <a:lnSpc>
                <a:spcPct val="150000"/>
              </a:lnSpc>
            </a:pPr>
            <a:endParaRPr lang="hr-HR" sz="2400" b="1" dirty="0" smtClean="0">
              <a:solidFill>
                <a:schemeClr val="accent6">
                  <a:lumMod val="10000"/>
                </a:schemeClr>
              </a:solidFill>
            </a:endParaRPr>
          </a:p>
          <a:p>
            <a:pPr marL="457200" indent="-457200">
              <a:lnSpc>
                <a:spcPct val="150000"/>
              </a:lnSpc>
            </a:pPr>
            <a:endParaRPr lang="hr-HR" dirty="0" smtClean="0">
              <a:solidFill>
                <a:schemeClr val="accent6">
                  <a:lumMod val="10000"/>
                </a:schemeClr>
              </a:solidFill>
            </a:endParaRPr>
          </a:p>
        </p:txBody>
      </p:sp>
      <p:pic>
        <p:nvPicPr>
          <p:cNvPr id="15362" name="Chart 23"/>
          <p:cNvPicPr>
            <a:picLocks noChangeArrowheads="1"/>
          </p:cNvPicPr>
          <p:nvPr/>
        </p:nvPicPr>
        <p:blipFill>
          <a:blip r:embed="rId2" cstate="print"/>
          <a:srcRect b="-73"/>
          <a:stretch>
            <a:fillRect/>
          </a:stretch>
        </p:blipFill>
        <p:spPr bwMode="auto">
          <a:xfrm>
            <a:off x="4267200" y="1371600"/>
            <a:ext cx="4572000" cy="2590800"/>
          </a:xfrm>
          <a:prstGeom prst="rect">
            <a:avLst/>
          </a:prstGeom>
          <a:noFill/>
          <a:ln w="9525">
            <a:noFill/>
            <a:miter lim="800000"/>
            <a:headEnd/>
            <a:tailEnd/>
          </a:ln>
        </p:spPr>
      </p:pic>
      <p:pic>
        <p:nvPicPr>
          <p:cNvPr id="15363" name="Chart 24"/>
          <p:cNvPicPr>
            <a:picLocks noChangeArrowheads="1"/>
          </p:cNvPicPr>
          <p:nvPr/>
        </p:nvPicPr>
        <p:blipFill>
          <a:blip r:embed="rId3" cstate="print"/>
          <a:srcRect b="-73"/>
          <a:stretch>
            <a:fillRect/>
          </a:stretch>
        </p:blipFill>
        <p:spPr bwMode="auto">
          <a:xfrm>
            <a:off x="4267199" y="4038600"/>
            <a:ext cx="4648200" cy="2362200"/>
          </a:xfrm>
          <a:prstGeom prst="rect">
            <a:avLst/>
          </a:prstGeom>
          <a:noFill/>
          <a:ln w="9525">
            <a:noFill/>
            <a:miter lim="800000"/>
            <a:headEnd/>
            <a:tailEnd/>
          </a:ln>
        </p:spPr>
      </p:pic>
      <p:sp>
        <p:nvSpPr>
          <p:cNvPr id="6" name="TextBox 5"/>
          <p:cNvSpPr txBox="1"/>
          <p:nvPr/>
        </p:nvSpPr>
        <p:spPr>
          <a:xfrm>
            <a:off x="304800" y="1676400"/>
            <a:ext cx="2743200" cy="2031325"/>
          </a:xfrm>
          <a:prstGeom prst="rect">
            <a:avLst/>
          </a:prstGeom>
          <a:noFill/>
        </p:spPr>
        <p:txBody>
          <a:bodyPr wrap="square" rtlCol="0">
            <a:spAutoFit/>
          </a:bodyPr>
          <a:lstStyle/>
          <a:p>
            <a:pPr>
              <a:buFont typeface="Arial" pitchFamily="34" charset="0"/>
              <a:buChar char="•"/>
            </a:pPr>
            <a:r>
              <a:rPr lang="hr-HR" dirty="0" smtClean="0"/>
              <a:t>Znatno teži problem</a:t>
            </a:r>
          </a:p>
          <a:p>
            <a:pPr>
              <a:buFont typeface="Arial" pitchFamily="34" charset="0"/>
              <a:buChar char="•"/>
            </a:pPr>
            <a:r>
              <a:rPr lang="hr-HR" dirty="0" smtClean="0"/>
              <a:t>Glavno pitanje: postoji li opravdanje u sposobnosti generaliziranja </a:t>
            </a:r>
            <a:r>
              <a:rPr lang="hr-HR" dirty="0" err="1" smtClean="0"/>
              <a:t>robotovog</a:t>
            </a:r>
            <a:r>
              <a:rPr lang="hr-HR" dirty="0" smtClean="0"/>
              <a:t> ponašanja za veću cijenu višestrukog računanja funkcije dobrote?</a:t>
            </a:r>
          </a:p>
        </p:txBody>
      </p:sp>
      <p:sp>
        <p:nvSpPr>
          <p:cNvPr id="7" name="Slide Number Placeholder 6"/>
          <p:cNvSpPr>
            <a:spLocks noGrp="1"/>
          </p:cNvSpPr>
          <p:nvPr>
            <p:ph type="sldNum" sz="quarter" idx="12"/>
          </p:nvPr>
        </p:nvSpPr>
        <p:spPr/>
        <p:txBody>
          <a:bodyPr/>
          <a:lstStyle/>
          <a:p>
            <a:fld id="{E474DA52-4C4A-409D-B389-059C54654588}" type="slidenum">
              <a:rPr lang="en-US" smtClean="0"/>
              <a:pPr/>
              <a:t>26</a:t>
            </a:fld>
            <a:r>
              <a:rPr lang="en-US" dirty="0" smtClean="0"/>
              <a:t>/29</a:t>
            </a:r>
            <a:endParaRPr lang="en-US" dirty="0"/>
          </a:p>
        </p:txBody>
      </p:sp>
      <p:sp>
        <p:nvSpPr>
          <p:cNvPr id="8" name="TextBox 7"/>
          <p:cNvSpPr txBox="1"/>
          <p:nvPr/>
        </p:nvSpPr>
        <p:spPr>
          <a:xfrm>
            <a:off x="228600" y="3810000"/>
            <a:ext cx="2971800" cy="5262979"/>
          </a:xfrm>
          <a:prstGeom prst="rect">
            <a:avLst/>
          </a:prstGeom>
          <a:noFill/>
        </p:spPr>
        <p:txBody>
          <a:bodyPr wrap="square" rtlCol="0">
            <a:spAutoFit/>
          </a:bodyPr>
          <a:lstStyle/>
          <a:p>
            <a:pPr marL="457200" indent="-457200">
              <a:lnSpc>
                <a:spcPct val="150000"/>
              </a:lnSpc>
              <a:buFont typeface="Arial" pitchFamily="34" charset="0"/>
              <a:buChar char="•"/>
            </a:pPr>
            <a:r>
              <a:rPr lang="hr-HR" sz="1600" b="1" dirty="0" smtClean="0">
                <a:solidFill>
                  <a:schemeClr val="accent6">
                    <a:lumMod val="10000"/>
                  </a:schemeClr>
                </a:solidFill>
              </a:rPr>
              <a:t>Parametri ispitivanja</a:t>
            </a:r>
            <a:r>
              <a:rPr lang="hr-HR" sz="1600" dirty="0" smtClean="0">
                <a:solidFill>
                  <a:schemeClr val="accent6">
                    <a:lumMod val="10000"/>
                  </a:schemeClr>
                </a:solidFill>
              </a:rPr>
              <a:t>: populacija=1000, br. generacija=100. Od 60 soba se nasumično izabire M soba za učenje (M je parametar koji testiramo) i jedna dodatna soba za ispitivanje. </a:t>
            </a:r>
          </a:p>
          <a:p>
            <a:pPr marL="457200" indent="-457200">
              <a:lnSpc>
                <a:spcPct val="150000"/>
              </a:lnSpc>
            </a:pPr>
            <a:endParaRPr lang="hr-HR" dirty="0" smtClean="0">
              <a:solidFill>
                <a:schemeClr val="accent6">
                  <a:lumMod val="10000"/>
                </a:schemeClr>
              </a:solidFill>
            </a:endParaRPr>
          </a:p>
          <a:p>
            <a:pPr marL="457200" indent="-457200">
              <a:lnSpc>
                <a:spcPct val="150000"/>
              </a:lnSpc>
            </a:pPr>
            <a:endParaRPr lang="hr-HR" dirty="0" smtClean="0">
              <a:solidFill>
                <a:schemeClr val="accent6">
                  <a:lumMod val="10000"/>
                </a:schemeClr>
              </a:solidFill>
            </a:endParaRPr>
          </a:p>
          <a:p>
            <a:pPr marL="457200" indent="-457200">
              <a:lnSpc>
                <a:spcPct val="150000"/>
              </a:lnSpc>
            </a:pPr>
            <a:endParaRPr lang="hr-BA" b="1" dirty="0" smtClean="0">
              <a:solidFill>
                <a:schemeClr val="accent6">
                  <a:lumMod val="10000"/>
                </a:schemeClr>
              </a:solidFill>
            </a:endParaRPr>
          </a:p>
          <a:p>
            <a:pPr marL="457200" indent="-457200">
              <a:lnSpc>
                <a:spcPct val="150000"/>
              </a:lnSpc>
            </a:pPr>
            <a:endParaRPr lang="hr-HR" sz="2400" b="1" dirty="0" smtClean="0">
              <a:solidFill>
                <a:schemeClr val="accent6">
                  <a:lumMod val="10000"/>
                </a:schemeClr>
              </a:solidFill>
            </a:endParaRPr>
          </a:p>
          <a:p>
            <a:pPr marL="457200" indent="-457200">
              <a:lnSpc>
                <a:spcPct val="150000"/>
              </a:lnSpc>
            </a:pPr>
            <a:endParaRPr lang="hr-HR" dirty="0" smtClean="0">
              <a:solidFill>
                <a:schemeClr val="accent6">
                  <a:lumMod val="10000"/>
                </a:schemeClr>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p:cNvSpPr txBox="1">
            <a:spLocks/>
          </p:cNvSpPr>
          <p:nvPr/>
        </p:nvSpPr>
        <p:spPr>
          <a:xfrm>
            <a:off x="457200" y="304800"/>
            <a:ext cx="7772400" cy="71438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hr-HR" sz="3600" b="1" u="sng" dirty="0" smtClean="0">
                <a:solidFill>
                  <a:schemeClr val="accent6">
                    <a:lumMod val="10000"/>
                  </a:schemeClr>
                </a:solidFill>
                <a:effectLst>
                  <a:outerShdw blurRad="38100" dist="38100" dir="2700000" algn="tl">
                    <a:srgbClr val="000000">
                      <a:alpha val="43137"/>
                    </a:srgbClr>
                  </a:outerShdw>
                </a:effectLst>
                <a:latin typeface="Times New Roman" pitchFamily="18" charset="0"/>
                <a:ea typeface="+mj-ea"/>
                <a:cs typeface="Times New Roman" pitchFamily="18" charset="0"/>
              </a:rPr>
              <a:t>Rezultati ispitivanja</a:t>
            </a:r>
            <a:endParaRPr kumimoji="0" lang="hr-HR" sz="3600" b="1" i="0" u="sng" strike="noStrike" kern="1200" cap="none" spc="0" normalizeH="0" baseline="0" noProof="0" dirty="0">
              <a:ln>
                <a:noFill/>
              </a:ln>
              <a:solidFill>
                <a:schemeClr val="accent6">
                  <a:lumMod val="10000"/>
                </a:schemeClr>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endParaRPr>
          </a:p>
        </p:txBody>
      </p:sp>
      <p:sp>
        <p:nvSpPr>
          <p:cNvPr id="5" name="TextBox 4"/>
          <p:cNvSpPr txBox="1"/>
          <p:nvPr/>
        </p:nvSpPr>
        <p:spPr>
          <a:xfrm>
            <a:off x="228600" y="914400"/>
            <a:ext cx="8763000" cy="1615827"/>
          </a:xfrm>
          <a:prstGeom prst="rect">
            <a:avLst/>
          </a:prstGeom>
          <a:noFill/>
        </p:spPr>
        <p:txBody>
          <a:bodyPr wrap="square" rtlCol="0">
            <a:spAutoFit/>
          </a:bodyPr>
          <a:lstStyle/>
          <a:p>
            <a:pPr marL="457200" indent="-457200">
              <a:lnSpc>
                <a:spcPct val="150000"/>
              </a:lnSpc>
            </a:pPr>
            <a:r>
              <a:rPr lang="hr-HR" sz="2400" b="1" u="sng" dirty="0" smtClean="0">
                <a:solidFill>
                  <a:schemeClr val="accent6">
                    <a:lumMod val="10000"/>
                  </a:schemeClr>
                </a:solidFill>
              </a:rPr>
              <a:t>Usporedba paralelnih implementacija </a:t>
            </a:r>
            <a:r>
              <a:rPr lang="hr-HR" sz="2400" b="1" u="sng" dirty="0" err="1" smtClean="0">
                <a:solidFill>
                  <a:schemeClr val="accent6">
                    <a:lumMod val="10000"/>
                  </a:schemeClr>
                </a:solidFill>
              </a:rPr>
              <a:t>jednopopulacijskog</a:t>
            </a:r>
            <a:r>
              <a:rPr lang="hr-HR" sz="2400" b="1" u="sng" dirty="0" smtClean="0">
                <a:solidFill>
                  <a:schemeClr val="accent6">
                    <a:lumMod val="10000"/>
                  </a:schemeClr>
                </a:solidFill>
              </a:rPr>
              <a:t> GP</a:t>
            </a:r>
            <a:endParaRPr lang="hr-BA" b="1" u="sng" dirty="0" smtClean="0">
              <a:solidFill>
                <a:schemeClr val="accent6">
                  <a:lumMod val="10000"/>
                </a:schemeClr>
              </a:solidFill>
            </a:endParaRPr>
          </a:p>
          <a:p>
            <a:pPr marL="457200" indent="-457200">
              <a:lnSpc>
                <a:spcPct val="150000"/>
              </a:lnSpc>
            </a:pPr>
            <a:endParaRPr lang="hr-HR" sz="2400" b="1" dirty="0" smtClean="0">
              <a:solidFill>
                <a:schemeClr val="accent6">
                  <a:lumMod val="10000"/>
                </a:schemeClr>
              </a:solidFill>
            </a:endParaRPr>
          </a:p>
          <a:p>
            <a:pPr marL="457200" indent="-457200">
              <a:lnSpc>
                <a:spcPct val="150000"/>
              </a:lnSpc>
            </a:pPr>
            <a:endParaRPr lang="hr-HR" dirty="0" smtClean="0">
              <a:solidFill>
                <a:schemeClr val="accent6">
                  <a:lumMod val="10000"/>
                </a:schemeClr>
              </a:solidFill>
            </a:endParaRPr>
          </a:p>
        </p:txBody>
      </p:sp>
      <p:pic>
        <p:nvPicPr>
          <p:cNvPr id="16386" name="Chart 25"/>
          <p:cNvPicPr>
            <a:picLocks noChangeArrowheads="1"/>
          </p:cNvPicPr>
          <p:nvPr/>
        </p:nvPicPr>
        <p:blipFill>
          <a:blip r:embed="rId2" cstate="print"/>
          <a:srcRect/>
          <a:stretch>
            <a:fillRect/>
          </a:stretch>
        </p:blipFill>
        <p:spPr bwMode="auto">
          <a:xfrm>
            <a:off x="3962400" y="1676400"/>
            <a:ext cx="4876800" cy="2362200"/>
          </a:xfrm>
          <a:prstGeom prst="rect">
            <a:avLst/>
          </a:prstGeom>
          <a:noFill/>
          <a:ln w="9525">
            <a:noFill/>
            <a:miter lim="800000"/>
            <a:headEnd/>
            <a:tailEnd/>
          </a:ln>
        </p:spPr>
      </p:pic>
      <p:pic>
        <p:nvPicPr>
          <p:cNvPr id="16387" name="Chart 26"/>
          <p:cNvPicPr>
            <a:picLocks noChangeArrowheads="1"/>
          </p:cNvPicPr>
          <p:nvPr/>
        </p:nvPicPr>
        <p:blipFill>
          <a:blip r:embed="rId3" cstate="print"/>
          <a:srcRect/>
          <a:stretch>
            <a:fillRect/>
          </a:stretch>
        </p:blipFill>
        <p:spPr bwMode="auto">
          <a:xfrm>
            <a:off x="3962401" y="4106862"/>
            <a:ext cx="4876800" cy="2446338"/>
          </a:xfrm>
          <a:prstGeom prst="rect">
            <a:avLst/>
          </a:prstGeom>
          <a:noFill/>
          <a:ln w="9525">
            <a:noFill/>
            <a:miter lim="800000"/>
            <a:headEnd/>
            <a:tailEnd/>
          </a:ln>
        </p:spPr>
      </p:pic>
      <p:sp>
        <p:nvSpPr>
          <p:cNvPr id="6" name="TextBox 5"/>
          <p:cNvSpPr txBox="1"/>
          <p:nvPr/>
        </p:nvSpPr>
        <p:spPr>
          <a:xfrm>
            <a:off x="304800" y="1676400"/>
            <a:ext cx="2743200" cy="1754326"/>
          </a:xfrm>
          <a:prstGeom prst="rect">
            <a:avLst/>
          </a:prstGeom>
          <a:noFill/>
        </p:spPr>
        <p:txBody>
          <a:bodyPr wrap="square" rtlCol="0">
            <a:spAutoFit/>
          </a:bodyPr>
          <a:lstStyle/>
          <a:p>
            <a:r>
              <a:rPr lang="hr-HR" dirty="0" smtClean="0"/>
              <a:t>Na računalu sa 4 jezgre </a:t>
            </a:r>
            <a:r>
              <a:rPr lang="hr-HR" dirty="0" smtClean="0"/>
              <a:t>(i7 860)</a:t>
            </a:r>
            <a:endParaRPr lang="hr-HR" dirty="0" smtClean="0"/>
          </a:p>
          <a:p>
            <a:pPr>
              <a:buFont typeface="Arial" pitchFamily="34" charset="0"/>
              <a:buChar char="•"/>
            </a:pPr>
            <a:r>
              <a:rPr lang="hr-HR" dirty="0" err="1" smtClean="0"/>
              <a:t>Max</a:t>
            </a:r>
            <a:r>
              <a:rPr lang="hr-HR" dirty="0" smtClean="0"/>
              <a:t> ubrzanje voditelj-radnik =3.52 sa 32 dretve</a:t>
            </a:r>
          </a:p>
          <a:p>
            <a:pPr>
              <a:buFont typeface="Arial" pitchFamily="34" charset="0"/>
              <a:buChar char="•"/>
            </a:pPr>
            <a:r>
              <a:rPr lang="hr-HR" dirty="0" err="1" smtClean="0"/>
              <a:t>Max</a:t>
            </a:r>
            <a:r>
              <a:rPr lang="hr-HR" dirty="0" smtClean="0"/>
              <a:t> ubrzanje “druga metoda”=3.77</a:t>
            </a:r>
          </a:p>
        </p:txBody>
      </p:sp>
      <p:sp>
        <p:nvSpPr>
          <p:cNvPr id="7" name="Slide Number Placeholder 6"/>
          <p:cNvSpPr>
            <a:spLocks noGrp="1"/>
          </p:cNvSpPr>
          <p:nvPr>
            <p:ph type="sldNum" sz="quarter" idx="12"/>
          </p:nvPr>
        </p:nvSpPr>
        <p:spPr/>
        <p:txBody>
          <a:bodyPr/>
          <a:lstStyle/>
          <a:p>
            <a:fld id="{E474DA52-4C4A-409D-B389-059C54654588}" type="slidenum">
              <a:rPr lang="en-US" smtClean="0"/>
              <a:pPr/>
              <a:t>27</a:t>
            </a:fld>
            <a:r>
              <a:rPr lang="en-US" dirty="0" smtClean="0"/>
              <a:t>/29</a:t>
            </a:r>
            <a:endParaRPr lang="en-US" dirty="0"/>
          </a:p>
        </p:txBody>
      </p:sp>
      <p:sp>
        <p:nvSpPr>
          <p:cNvPr id="8" name="TextBox 7"/>
          <p:cNvSpPr txBox="1"/>
          <p:nvPr/>
        </p:nvSpPr>
        <p:spPr>
          <a:xfrm>
            <a:off x="228600" y="3810000"/>
            <a:ext cx="2971800" cy="3785652"/>
          </a:xfrm>
          <a:prstGeom prst="rect">
            <a:avLst/>
          </a:prstGeom>
          <a:noFill/>
        </p:spPr>
        <p:txBody>
          <a:bodyPr wrap="square" rtlCol="0">
            <a:spAutoFit/>
          </a:bodyPr>
          <a:lstStyle/>
          <a:p>
            <a:pPr marL="457200" indent="-457200">
              <a:lnSpc>
                <a:spcPct val="150000"/>
              </a:lnSpc>
              <a:buFont typeface="Arial" pitchFamily="34" charset="0"/>
              <a:buChar char="•"/>
            </a:pPr>
            <a:r>
              <a:rPr lang="hr-HR" sz="1600" b="1" dirty="0" smtClean="0">
                <a:solidFill>
                  <a:schemeClr val="accent6">
                    <a:lumMod val="10000"/>
                  </a:schemeClr>
                </a:solidFill>
              </a:rPr>
              <a:t>Parametri ispitivanja</a:t>
            </a:r>
            <a:r>
              <a:rPr lang="hr-HR" sz="1600" dirty="0" smtClean="0">
                <a:solidFill>
                  <a:schemeClr val="accent6">
                    <a:lumMod val="10000"/>
                  </a:schemeClr>
                </a:solidFill>
              </a:rPr>
              <a:t>: populacija=1000, br. generacija=100. </a:t>
            </a:r>
            <a:r>
              <a:rPr lang="hr-HR" sz="1600" dirty="0" err="1" smtClean="0">
                <a:solidFill>
                  <a:schemeClr val="accent6">
                    <a:lumMod val="10000"/>
                  </a:schemeClr>
                </a:solidFill>
              </a:rPr>
              <a:t>Max</a:t>
            </a:r>
            <a:r>
              <a:rPr lang="hr-HR" sz="1600" dirty="0" smtClean="0">
                <a:solidFill>
                  <a:schemeClr val="accent6">
                    <a:lumMod val="10000"/>
                  </a:schemeClr>
                </a:solidFill>
              </a:rPr>
              <a:t> Time= 300 (jako smanjeno)</a:t>
            </a:r>
          </a:p>
          <a:p>
            <a:pPr marL="457200" indent="-457200">
              <a:lnSpc>
                <a:spcPct val="150000"/>
              </a:lnSpc>
            </a:pPr>
            <a:endParaRPr lang="hr-HR" dirty="0" smtClean="0">
              <a:solidFill>
                <a:schemeClr val="accent6">
                  <a:lumMod val="10000"/>
                </a:schemeClr>
              </a:solidFill>
            </a:endParaRPr>
          </a:p>
          <a:p>
            <a:pPr marL="457200" indent="-457200">
              <a:lnSpc>
                <a:spcPct val="150000"/>
              </a:lnSpc>
            </a:pPr>
            <a:endParaRPr lang="hr-HR" dirty="0" smtClean="0">
              <a:solidFill>
                <a:schemeClr val="accent6">
                  <a:lumMod val="10000"/>
                </a:schemeClr>
              </a:solidFill>
            </a:endParaRPr>
          </a:p>
          <a:p>
            <a:pPr marL="457200" indent="-457200">
              <a:lnSpc>
                <a:spcPct val="150000"/>
              </a:lnSpc>
            </a:pPr>
            <a:endParaRPr lang="hr-BA" b="1" dirty="0" smtClean="0">
              <a:solidFill>
                <a:schemeClr val="accent6">
                  <a:lumMod val="10000"/>
                </a:schemeClr>
              </a:solidFill>
            </a:endParaRPr>
          </a:p>
          <a:p>
            <a:pPr marL="457200" indent="-457200">
              <a:lnSpc>
                <a:spcPct val="150000"/>
              </a:lnSpc>
            </a:pPr>
            <a:endParaRPr lang="hr-HR" sz="2400" b="1" dirty="0" smtClean="0">
              <a:solidFill>
                <a:schemeClr val="accent6">
                  <a:lumMod val="10000"/>
                </a:schemeClr>
              </a:solidFill>
            </a:endParaRPr>
          </a:p>
          <a:p>
            <a:pPr marL="457200" indent="-457200">
              <a:lnSpc>
                <a:spcPct val="150000"/>
              </a:lnSpc>
            </a:pPr>
            <a:endParaRPr lang="hr-HR" dirty="0" smtClean="0">
              <a:solidFill>
                <a:schemeClr val="accent6">
                  <a:lumMod val="10000"/>
                </a:schemeClr>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p:cNvSpPr txBox="1">
            <a:spLocks/>
          </p:cNvSpPr>
          <p:nvPr/>
        </p:nvSpPr>
        <p:spPr>
          <a:xfrm>
            <a:off x="457200" y="304800"/>
            <a:ext cx="7772400" cy="71438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hr-HR" sz="3600" b="1" u="sng" dirty="0" smtClean="0">
                <a:solidFill>
                  <a:schemeClr val="accent6">
                    <a:lumMod val="10000"/>
                  </a:schemeClr>
                </a:solidFill>
                <a:effectLst>
                  <a:outerShdw blurRad="38100" dist="38100" dir="2700000" algn="tl">
                    <a:srgbClr val="000000">
                      <a:alpha val="43137"/>
                    </a:srgbClr>
                  </a:outerShdw>
                </a:effectLst>
                <a:latin typeface="Times New Roman" pitchFamily="18" charset="0"/>
                <a:ea typeface="+mj-ea"/>
                <a:cs typeface="Times New Roman" pitchFamily="18" charset="0"/>
              </a:rPr>
              <a:t>Rezultati ispitivanja</a:t>
            </a:r>
            <a:endParaRPr kumimoji="0" lang="hr-HR" sz="3600" b="1" i="0" u="sng" strike="noStrike" kern="1200" cap="none" spc="0" normalizeH="0" baseline="0" noProof="0" dirty="0">
              <a:ln>
                <a:noFill/>
              </a:ln>
              <a:solidFill>
                <a:schemeClr val="accent6">
                  <a:lumMod val="10000"/>
                </a:schemeClr>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endParaRPr>
          </a:p>
        </p:txBody>
      </p:sp>
      <p:sp>
        <p:nvSpPr>
          <p:cNvPr id="5" name="TextBox 4"/>
          <p:cNvSpPr txBox="1"/>
          <p:nvPr/>
        </p:nvSpPr>
        <p:spPr>
          <a:xfrm>
            <a:off x="228600" y="914400"/>
            <a:ext cx="8763000" cy="1615827"/>
          </a:xfrm>
          <a:prstGeom prst="rect">
            <a:avLst/>
          </a:prstGeom>
          <a:noFill/>
        </p:spPr>
        <p:txBody>
          <a:bodyPr wrap="square" rtlCol="0">
            <a:spAutoFit/>
          </a:bodyPr>
          <a:lstStyle/>
          <a:p>
            <a:pPr marL="457200" indent="-457200">
              <a:lnSpc>
                <a:spcPct val="150000"/>
              </a:lnSpc>
            </a:pPr>
            <a:r>
              <a:rPr lang="hr-HR" sz="2400" b="1" dirty="0" smtClean="0">
                <a:solidFill>
                  <a:schemeClr val="accent6">
                    <a:lumMod val="10000"/>
                  </a:schemeClr>
                </a:solidFill>
              </a:rPr>
              <a:t>Utjecaj koevolucije</a:t>
            </a:r>
            <a:endParaRPr lang="hr-BA" b="1" dirty="0" smtClean="0">
              <a:solidFill>
                <a:schemeClr val="accent6">
                  <a:lumMod val="10000"/>
                </a:schemeClr>
              </a:solidFill>
            </a:endParaRPr>
          </a:p>
          <a:p>
            <a:pPr marL="457200" indent="-457200">
              <a:lnSpc>
                <a:spcPct val="150000"/>
              </a:lnSpc>
            </a:pPr>
            <a:endParaRPr lang="hr-HR" sz="2400" b="1" dirty="0" smtClean="0">
              <a:solidFill>
                <a:schemeClr val="accent6">
                  <a:lumMod val="10000"/>
                </a:schemeClr>
              </a:solidFill>
            </a:endParaRPr>
          </a:p>
          <a:p>
            <a:pPr marL="457200" indent="-457200">
              <a:lnSpc>
                <a:spcPct val="150000"/>
              </a:lnSpc>
            </a:pPr>
            <a:endParaRPr lang="hr-HR" dirty="0" smtClean="0">
              <a:solidFill>
                <a:schemeClr val="accent6">
                  <a:lumMod val="10000"/>
                </a:schemeClr>
              </a:solidFill>
            </a:endParaRPr>
          </a:p>
        </p:txBody>
      </p:sp>
      <p:pic>
        <p:nvPicPr>
          <p:cNvPr id="17410" name="Picture 2" descr="injv11"/>
          <p:cNvPicPr>
            <a:picLocks noChangeAspect="1" noChangeArrowheads="1"/>
          </p:cNvPicPr>
          <p:nvPr/>
        </p:nvPicPr>
        <p:blipFill>
          <a:blip r:embed="rId2" cstate="print"/>
          <a:srcRect/>
          <a:stretch>
            <a:fillRect/>
          </a:stretch>
        </p:blipFill>
        <p:spPr bwMode="auto">
          <a:xfrm>
            <a:off x="152400" y="3429000"/>
            <a:ext cx="3762817" cy="2667000"/>
          </a:xfrm>
          <a:prstGeom prst="rect">
            <a:avLst/>
          </a:prstGeom>
          <a:noFill/>
          <a:ln w="9525">
            <a:noFill/>
            <a:miter lim="800000"/>
            <a:headEnd/>
            <a:tailEnd/>
          </a:ln>
        </p:spPr>
      </p:pic>
      <p:sp>
        <p:nvSpPr>
          <p:cNvPr id="7" name="TextBox 6"/>
          <p:cNvSpPr txBox="1"/>
          <p:nvPr/>
        </p:nvSpPr>
        <p:spPr>
          <a:xfrm>
            <a:off x="304800" y="1600200"/>
            <a:ext cx="2743200" cy="1477328"/>
          </a:xfrm>
          <a:prstGeom prst="rect">
            <a:avLst/>
          </a:prstGeom>
          <a:noFill/>
        </p:spPr>
        <p:txBody>
          <a:bodyPr wrap="square" rtlCol="0">
            <a:spAutoFit/>
          </a:bodyPr>
          <a:lstStyle/>
          <a:p>
            <a:pPr>
              <a:buFont typeface="Arial" pitchFamily="34" charset="0"/>
              <a:buChar char="•"/>
            </a:pPr>
            <a:r>
              <a:rPr lang="hr-HR" dirty="0" smtClean="0"/>
              <a:t>Glavno pitanje: isplati li se kod problema učenja na više soba za neke procese odrediti učenje na pojedinačnim sobama?</a:t>
            </a:r>
          </a:p>
        </p:txBody>
      </p:sp>
      <p:sp>
        <p:nvSpPr>
          <p:cNvPr id="8" name="Slide Number Placeholder 7"/>
          <p:cNvSpPr>
            <a:spLocks noGrp="1"/>
          </p:cNvSpPr>
          <p:nvPr>
            <p:ph type="sldNum" sz="quarter" idx="12"/>
          </p:nvPr>
        </p:nvSpPr>
        <p:spPr/>
        <p:txBody>
          <a:bodyPr/>
          <a:lstStyle/>
          <a:p>
            <a:fld id="{E474DA52-4C4A-409D-B389-059C54654588}" type="slidenum">
              <a:rPr lang="en-US" smtClean="0"/>
              <a:pPr/>
              <a:t>28</a:t>
            </a:fld>
            <a:r>
              <a:rPr lang="en-US" dirty="0" smtClean="0"/>
              <a:t>/29</a:t>
            </a:r>
            <a:endParaRPr lang="en-US" dirty="0"/>
          </a:p>
        </p:txBody>
      </p:sp>
      <p:sp>
        <p:nvSpPr>
          <p:cNvPr id="9" name="TextBox 8"/>
          <p:cNvSpPr txBox="1"/>
          <p:nvPr/>
        </p:nvSpPr>
        <p:spPr>
          <a:xfrm>
            <a:off x="4114800" y="1524000"/>
            <a:ext cx="4419600" cy="4478149"/>
          </a:xfrm>
          <a:prstGeom prst="rect">
            <a:avLst/>
          </a:prstGeom>
          <a:noFill/>
        </p:spPr>
        <p:txBody>
          <a:bodyPr wrap="square" rtlCol="0">
            <a:spAutoFit/>
          </a:bodyPr>
          <a:lstStyle/>
          <a:p>
            <a:pPr marL="457200" indent="-457200">
              <a:lnSpc>
                <a:spcPct val="150000"/>
              </a:lnSpc>
              <a:buFont typeface="Arial" pitchFamily="34" charset="0"/>
              <a:buChar char="•"/>
            </a:pPr>
            <a:r>
              <a:rPr lang="hr-HR" sz="1600" b="1" dirty="0" smtClean="0">
                <a:solidFill>
                  <a:schemeClr val="accent6">
                    <a:lumMod val="10000"/>
                  </a:schemeClr>
                </a:solidFill>
              </a:rPr>
              <a:t>Parametri ispitivanja</a:t>
            </a:r>
            <a:r>
              <a:rPr lang="hr-HR" sz="1600" dirty="0" smtClean="0">
                <a:solidFill>
                  <a:schemeClr val="accent6">
                    <a:lumMod val="10000"/>
                  </a:schemeClr>
                </a:solidFill>
              </a:rPr>
              <a:t>: 6 otoka sa 400 jedinki u strukturi potpuno povezanog grafa (bez koevolucije) vs. topologija prikazanom slikom uz korištenje koevolucije. </a:t>
            </a:r>
          </a:p>
          <a:p>
            <a:pPr marL="457200" indent="-457200">
              <a:lnSpc>
                <a:spcPct val="150000"/>
              </a:lnSpc>
            </a:pPr>
            <a:r>
              <a:rPr lang="hr-HR" sz="1600" dirty="0" smtClean="0">
                <a:solidFill>
                  <a:schemeClr val="accent6">
                    <a:lumMod val="10000"/>
                  </a:schemeClr>
                </a:solidFill>
              </a:rPr>
              <a:t>	</a:t>
            </a:r>
            <a:r>
              <a:rPr lang="hr-HR" sz="1600" dirty="0" smtClean="0">
                <a:solidFill>
                  <a:schemeClr val="accent6">
                    <a:lumMod val="10000"/>
                  </a:schemeClr>
                </a:solidFill>
              </a:rPr>
              <a:t> Stopa =10</a:t>
            </a:r>
            <a:r>
              <a:rPr lang="hr-HR" sz="1600" dirty="0" smtClean="0">
                <a:solidFill>
                  <a:schemeClr val="accent6">
                    <a:lumMod val="10000"/>
                  </a:schemeClr>
                </a:solidFill>
              </a:rPr>
              <a:t>% (20% za korištenje uz </a:t>
            </a:r>
            <a:r>
              <a:rPr lang="hr-HR" sz="1600" dirty="0" err="1" smtClean="0">
                <a:solidFill>
                  <a:schemeClr val="accent6">
                    <a:lumMod val="10000"/>
                  </a:schemeClr>
                </a:solidFill>
              </a:rPr>
              <a:t>koevoluciju</a:t>
            </a:r>
            <a:r>
              <a:rPr lang="hr-HR" sz="1600" dirty="0" smtClean="0">
                <a:solidFill>
                  <a:schemeClr val="accent6">
                    <a:lumMod val="10000"/>
                  </a:schemeClr>
                </a:solidFill>
              </a:rPr>
              <a:t> zbog velikog broja procesa koji istovremeno šalju jedinke), </a:t>
            </a:r>
            <a:r>
              <a:rPr lang="hr-HR" sz="1600" dirty="0" smtClean="0">
                <a:solidFill>
                  <a:schemeClr val="accent6">
                    <a:lumMod val="10000"/>
                  </a:schemeClr>
                </a:solidFill>
              </a:rPr>
              <a:t>interval = 10 generacija</a:t>
            </a:r>
            <a:endParaRPr lang="hr-HR" sz="1600" dirty="0" smtClean="0">
              <a:solidFill>
                <a:schemeClr val="accent6">
                  <a:lumMod val="10000"/>
                </a:schemeClr>
              </a:solidFill>
            </a:endParaRPr>
          </a:p>
          <a:p>
            <a:pPr marL="457200" indent="-457200">
              <a:lnSpc>
                <a:spcPct val="150000"/>
              </a:lnSpc>
            </a:pPr>
            <a:endParaRPr lang="hr-HR" dirty="0" smtClean="0">
              <a:solidFill>
                <a:schemeClr val="accent6">
                  <a:lumMod val="10000"/>
                </a:schemeClr>
              </a:solidFill>
            </a:endParaRPr>
          </a:p>
          <a:p>
            <a:pPr marL="457200" indent="-457200">
              <a:lnSpc>
                <a:spcPct val="150000"/>
              </a:lnSpc>
            </a:pPr>
            <a:endParaRPr lang="hr-BA" b="1" dirty="0" smtClean="0">
              <a:solidFill>
                <a:schemeClr val="accent6">
                  <a:lumMod val="10000"/>
                </a:schemeClr>
              </a:solidFill>
            </a:endParaRPr>
          </a:p>
          <a:p>
            <a:pPr marL="457200" indent="-457200">
              <a:lnSpc>
                <a:spcPct val="150000"/>
              </a:lnSpc>
            </a:pPr>
            <a:endParaRPr lang="hr-HR" sz="2400" b="1" dirty="0" smtClean="0">
              <a:solidFill>
                <a:schemeClr val="accent6">
                  <a:lumMod val="10000"/>
                </a:schemeClr>
              </a:solidFill>
            </a:endParaRPr>
          </a:p>
          <a:p>
            <a:pPr marL="457200" indent="-457200">
              <a:lnSpc>
                <a:spcPct val="150000"/>
              </a:lnSpc>
            </a:pPr>
            <a:endParaRPr lang="hr-HR" dirty="0" smtClean="0">
              <a:solidFill>
                <a:schemeClr val="accent6">
                  <a:lumMod val="10000"/>
                </a:schemeClr>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474DA52-4C4A-409D-B389-059C54654588}" type="slidenum">
              <a:rPr lang="en-US" smtClean="0"/>
              <a:pPr/>
              <a:t>29</a:t>
            </a:fld>
            <a:r>
              <a:rPr lang="hr-HR" dirty="0" smtClean="0"/>
              <a:t>/29</a:t>
            </a:r>
            <a:endParaRPr lang="en-US" dirty="0"/>
          </a:p>
        </p:txBody>
      </p:sp>
      <p:pic>
        <p:nvPicPr>
          <p:cNvPr id="5" name="Chart 8"/>
          <p:cNvPicPr>
            <a:picLocks noChangeArrowheads="1"/>
          </p:cNvPicPr>
          <p:nvPr/>
        </p:nvPicPr>
        <p:blipFill>
          <a:blip r:embed="rId2" cstate="print"/>
          <a:srcRect b="-73"/>
          <a:stretch>
            <a:fillRect/>
          </a:stretch>
        </p:blipFill>
        <p:spPr bwMode="auto">
          <a:xfrm>
            <a:off x="2895599" y="1143000"/>
            <a:ext cx="4648200" cy="2590800"/>
          </a:xfrm>
          <a:prstGeom prst="rect">
            <a:avLst/>
          </a:prstGeom>
          <a:noFill/>
          <a:ln w="9525">
            <a:noFill/>
            <a:miter lim="800000"/>
            <a:headEnd/>
            <a:tailEnd/>
          </a:ln>
        </p:spPr>
      </p:pic>
      <p:pic>
        <p:nvPicPr>
          <p:cNvPr id="6" name="Chart 1"/>
          <p:cNvPicPr>
            <a:picLocks noChangeArrowheads="1"/>
          </p:cNvPicPr>
          <p:nvPr/>
        </p:nvPicPr>
        <p:blipFill>
          <a:blip r:embed="rId3" cstate="print"/>
          <a:srcRect/>
          <a:stretch>
            <a:fillRect/>
          </a:stretch>
        </p:blipFill>
        <p:spPr bwMode="auto">
          <a:xfrm>
            <a:off x="2895600" y="3962400"/>
            <a:ext cx="4648199" cy="2644775"/>
          </a:xfrm>
          <a:prstGeom prst="rect">
            <a:avLst/>
          </a:prstGeom>
          <a:noFill/>
          <a:ln w="9525">
            <a:noFill/>
            <a:miter lim="800000"/>
            <a:headEnd/>
            <a:tailEnd/>
          </a:ln>
        </p:spPr>
      </p:pic>
      <p:sp>
        <p:nvSpPr>
          <p:cNvPr id="7" name="Title 6"/>
          <p:cNvSpPr txBox="1">
            <a:spLocks/>
          </p:cNvSpPr>
          <p:nvPr/>
        </p:nvSpPr>
        <p:spPr>
          <a:xfrm>
            <a:off x="457200" y="304800"/>
            <a:ext cx="7772400" cy="71438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hr-HR" sz="3600" b="1" u="sng" dirty="0" smtClean="0">
                <a:solidFill>
                  <a:schemeClr val="accent6">
                    <a:lumMod val="10000"/>
                  </a:schemeClr>
                </a:solidFill>
                <a:effectLst>
                  <a:outerShdw blurRad="38100" dist="38100" dir="2700000" algn="tl">
                    <a:srgbClr val="000000">
                      <a:alpha val="43137"/>
                    </a:srgbClr>
                  </a:outerShdw>
                </a:effectLst>
                <a:latin typeface="Times New Roman" pitchFamily="18" charset="0"/>
                <a:ea typeface="+mj-ea"/>
                <a:cs typeface="Times New Roman" pitchFamily="18" charset="0"/>
              </a:rPr>
              <a:t>Rezultati ispitivanja</a:t>
            </a:r>
            <a:endParaRPr kumimoji="0" lang="hr-HR" sz="3600" b="1" i="0" u="sng" strike="noStrike" kern="1200" cap="none" spc="0" normalizeH="0" baseline="0" noProof="0" dirty="0">
              <a:ln>
                <a:noFill/>
              </a:ln>
              <a:solidFill>
                <a:schemeClr val="accent6">
                  <a:lumMod val="10000"/>
                </a:schemeClr>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endParaRPr>
          </a:p>
        </p:txBody>
      </p:sp>
      <p:sp>
        <p:nvSpPr>
          <p:cNvPr id="8" name="TextBox 7"/>
          <p:cNvSpPr txBox="1"/>
          <p:nvPr/>
        </p:nvSpPr>
        <p:spPr>
          <a:xfrm>
            <a:off x="228600" y="914400"/>
            <a:ext cx="8763000" cy="1615827"/>
          </a:xfrm>
          <a:prstGeom prst="rect">
            <a:avLst/>
          </a:prstGeom>
          <a:noFill/>
        </p:spPr>
        <p:txBody>
          <a:bodyPr wrap="square" rtlCol="0">
            <a:spAutoFit/>
          </a:bodyPr>
          <a:lstStyle/>
          <a:p>
            <a:pPr marL="457200" indent="-457200">
              <a:lnSpc>
                <a:spcPct val="150000"/>
              </a:lnSpc>
            </a:pPr>
            <a:r>
              <a:rPr lang="hr-HR" sz="2400" b="1" dirty="0" smtClean="0">
                <a:solidFill>
                  <a:schemeClr val="accent6">
                    <a:lumMod val="10000"/>
                  </a:schemeClr>
                </a:solidFill>
              </a:rPr>
              <a:t>Utjecaj koevolucije</a:t>
            </a:r>
            <a:endParaRPr lang="hr-BA" b="1" dirty="0" smtClean="0">
              <a:solidFill>
                <a:schemeClr val="accent6">
                  <a:lumMod val="10000"/>
                </a:schemeClr>
              </a:solidFill>
            </a:endParaRPr>
          </a:p>
          <a:p>
            <a:pPr marL="457200" indent="-457200">
              <a:lnSpc>
                <a:spcPct val="150000"/>
              </a:lnSpc>
            </a:pPr>
            <a:endParaRPr lang="hr-HR" sz="2400" b="1" dirty="0" smtClean="0">
              <a:solidFill>
                <a:schemeClr val="accent6">
                  <a:lumMod val="10000"/>
                </a:schemeClr>
              </a:solidFill>
            </a:endParaRPr>
          </a:p>
          <a:p>
            <a:pPr marL="457200" indent="-457200">
              <a:lnSpc>
                <a:spcPct val="150000"/>
              </a:lnSpc>
            </a:pPr>
            <a:endParaRPr lang="hr-HR" dirty="0" smtClean="0">
              <a:solidFill>
                <a:schemeClr val="accent6">
                  <a:lumMod val="10000"/>
                </a:schemeClr>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1447800"/>
            <a:ext cx="8305800" cy="1323439"/>
          </a:xfrm>
          <a:prstGeom prst="rect">
            <a:avLst/>
          </a:prstGeom>
          <a:noFill/>
        </p:spPr>
        <p:txBody>
          <a:bodyPr wrap="square" rtlCol="0">
            <a:spAutoFit/>
          </a:bodyPr>
          <a:lstStyle/>
          <a:p>
            <a:pPr marL="800100" lvl="1" indent="-342900">
              <a:buAutoNum type="arabicPeriod" startAt="4"/>
            </a:pPr>
            <a:r>
              <a:rPr lang="hr-HR" sz="1600" dirty="0" smtClean="0"/>
              <a:t>Utjecaj topologije</a:t>
            </a:r>
          </a:p>
          <a:p>
            <a:pPr marL="800100" lvl="1" indent="-342900">
              <a:buAutoNum type="arabicPeriod" startAt="4"/>
            </a:pPr>
            <a:r>
              <a:rPr lang="hr-HR" sz="1600" b="1" dirty="0" smtClean="0"/>
              <a:t>Usporedba jedno-populacijskog i više-populacijskog GP</a:t>
            </a:r>
          </a:p>
          <a:p>
            <a:pPr marL="800100" lvl="1" indent="-342900">
              <a:buAutoNum type="arabicPeriod" startAt="4"/>
            </a:pPr>
            <a:r>
              <a:rPr lang="hr-HR" sz="1600" b="1" dirty="0" smtClean="0"/>
              <a:t>Utjecaj učenja na više soba</a:t>
            </a:r>
          </a:p>
          <a:p>
            <a:pPr marL="800100" lvl="1" indent="-342900">
              <a:buAutoNum type="arabicPeriod" startAt="4"/>
            </a:pPr>
            <a:r>
              <a:rPr lang="hr-HR" sz="1600" b="1" dirty="0" smtClean="0"/>
              <a:t>Usporedba paralelnih implementacija jedno-populacijskog GP</a:t>
            </a:r>
          </a:p>
          <a:p>
            <a:pPr marL="800100" lvl="1" indent="-342900">
              <a:buAutoNum type="arabicPeriod" startAt="4"/>
            </a:pPr>
            <a:r>
              <a:rPr lang="hr-HR" sz="1600" dirty="0" smtClean="0"/>
              <a:t>Utjecaj koevolucije</a:t>
            </a:r>
          </a:p>
        </p:txBody>
      </p:sp>
      <p:sp>
        <p:nvSpPr>
          <p:cNvPr id="5" name="Title 6"/>
          <p:cNvSpPr txBox="1">
            <a:spLocks/>
          </p:cNvSpPr>
          <p:nvPr/>
        </p:nvSpPr>
        <p:spPr>
          <a:xfrm>
            <a:off x="457200" y="304800"/>
            <a:ext cx="7772400" cy="71438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1" i="0" u="sng" strike="noStrike" kern="1200" cap="none" spc="0" normalizeH="0" baseline="0" noProof="0" dirty="0" smtClean="0">
                <a:ln>
                  <a:noFill/>
                </a:ln>
                <a:solidFill>
                  <a:schemeClr val="accent6">
                    <a:lumMod val="10000"/>
                  </a:schemeClr>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rPr>
              <a:t>Sa</a:t>
            </a:r>
            <a:r>
              <a:rPr lang="hr-HR" sz="3600" b="1" u="sng" dirty="0" err="1" smtClean="0">
                <a:solidFill>
                  <a:schemeClr val="accent6">
                    <a:lumMod val="10000"/>
                  </a:schemeClr>
                </a:solidFill>
                <a:effectLst>
                  <a:outerShdw blurRad="38100" dist="38100" dir="2700000" algn="tl">
                    <a:srgbClr val="000000">
                      <a:alpha val="43137"/>
                    </a:srgbClr>
                  </a:outerShdw>
                </a:effectLst>
                <a:latin typeface="Times New Roman" pitchFamily="18" charset="0"/>
                <a:ea typeface="+mj-ea"/>
                <a:cs typeface="Times New Roman" pitchFamily="18" charset="0"/>
              </a:rPr>
              <a:t>žetak</a:t>
            </a:r>
            <a:endParaRPr kumimoji="0" lang="hr-HR" sz="3600" b="1" i="0" u="sng" strike="noStrike" kern="1200" cap="none" spc="0" normalizeH="0" baseline="0" noProof="0" dirty="0">
              <a:ln>
                <a:noFill/>
              </a:ln>
              <a:solidFill>
                <a:schemeClr val="accent6">
                  <a:lumMod val="10000"/>
                </a:schemeClr>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endParaRPr>
          </a:p>
        </p:txBody>
      </p:sp>
      <p:sp>
        <p:nvSpPr>
          <p:cNvPr id="6" name="Slide Number Placeholder 5"/>
          <p:cNvSpPr>
            <a:spLocks noGrp="1"/>
          </p:cNvSpPr>
          <p:nvPr>
            <p:ph type="sldNum" sz="quarter" idx="12"/>
          </p:nvPr>
        </p:nvSpPr>
        <p:spPr/>
        <p:txBody>
          <a:bodyPr/>
          <a:lstStyle/>
          <a:p>
            <a:fld id="{E474DA52-4C4A-409D-B389-059C54654588}" type="slidenum">
              <a:rPr lang="en-US" smtClean="0"/>
              <a:pPr/>
              <a:t>3</a:t>
            </a:fld>
            <a:r>
              <a:rPr lang="en-US" dirty="0" smtClean="0"/>
              <a:t>/29</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14800" y="2438400"/>
            <a:ext cx="850361" cy="523220"/>
          </a:xfrm>
          <a:prstGeom prst="rect">
            <a:avLst/>
          </a:prstGeom>
          <a:noFill/>
        </p:spPr>
        <p:txBody>
          <a:bodyPr wrap="none" rtlCol="0">
            <a:spAutoFit/>
          </a:bodyPr>
          <a:lstStyle/>
          <a:p>
            <a:r>
              <a:rPr lang="en-US" sz="2800" b="1" dirty="0" err="1" smtClean="0"/>
              <a:t>slika</a:t>
            </a:r>
            <a:endParaRPr lang="en-US" sz="2800" b="1" dirty="0"/>
          </a:p>
        </p:txBody>
      </p:sp>
      <p:sp>
        <p:nvSpPr>
          <p:cNvPr id="5" name="TextBox 4"/>
          <p:cNvSpPr txBox="1"/>
          <p:nvPr/>
        </p:nvSpPr>
        <p:spPr>
          <a:xfrm>
            <a:off x="3200400" y="4038600"/>
            <a:ext cx="2534220" cy="954107"/>
          </a:xfrm>
          <a:prstGeom prst="rect">
            <a:avLst/>
          </a:prstGeom>
          <a:noFill/>
        </p:spPr>
        <p:txBody>
          <a:bodyPr wrap="none" rtlCol="0">
            <a:spAutoFit/>
          </a:bodyPr>
          <a:lstStyle/>
          <a:p>
            <a:pPr algn="ctr"/>
            <a:r>
              <a:rPr lang="hr-HR" sz="2800" b="1" dirty="0" smtClean="0"/>
              <a:t>Hvala na pažnji!</a:t>
            </a:r>
          </a:p>
          <a:p>
            <a:pPr algn="ctr"/>
            <a:r>
              <a:rPr lang="en-US" sz="2800" b="1" dirty="0" err="1" smtClean="0"/>
              <a:t>Pitanja</a:t>
            </a:r>
            <a:r>
              <a:rPr lang="en-US" sz="2800" b="1" dirty="0" smtClean="0"/>
              <a:t>?</a:t>
            </a:r>
            <a:endParaRPr lang="en-US" sz="2800"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txBox="1">
            <a:spLocks/>
          </p:cNvSpPr>
          <p:nvPr/>
        </p:nvSpPr>
        <p:spPr>
          <a:xfrm>
            <a:off x="457200" y="304800"/>
            <a:ext cx="7772400" cy="71438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hr-HR" sz="3600" b="1" u="sng" dirty="0" smtClean="0">
                <a:solidFill>
                  <a:schemeClr val="accent6">
                    <a:lumMod val="10000"/>
                  </a:schemeClr>
                </a:solidFill>
                <a:effectLst>
                  <a:outerShdw blurRad="38100" dist="38100" dir="2700000" algn="tl">
                    <a:srgbClr val="000000">
                      <a:alpha val="43137"/>
                    </a:srgbClr>
                  </a:outerShdw>
                </a:effectLst>
                <a:latin typeface="Times New Roman" pitchFamily="18" charset="0"/>
                <a:ea typeface="+mj-ea"/>
                <a:cs typeface="Times New Roman" pitchFamily="18" charset="0"/>
              </a:rPr>
              <a:t>Što je automatsko upravljanje</a:t>
            </a:r>
            <a:r>
              <a:rPr lang="en-US" sz="3600" b="1" u="sng" dirty="0" smtClean="0">
                <a:solidFill>
                  <a:schemeClr val="accent6">
                    <a:lumMod val="10000"/>
                  </a:schemeClr>
                </a:solidFill>
                <a:effectLst>
                  <a:outerShdw blurRad="38100" dist="38100" dir="2700000" algn="tl">
                    <a:srgbClr val="000000">
                      <a:alpha val="43137"/>
                    </a:srgbClr>
                  </a:outerShdw>
                </a:effectLst>
                <a:latin typeface="Times New Roman" pitchFamily="18" charset="0"/>
                <a:ea typeface="+mj-ea"/>
                <a:cs typeface="Times New Roman" pitchFamily="18" charset="0"/>
              </a:rPr>
              <a:t>?</a:t>
            </a:r>
            <a:endParaRPr kumimoji="0" lang="hr-HR" sz="3600" b="1" i="0" u="sng" strike="noStrike" kern="1200" cap="none" spc="0" normalizeH="0" baseline="0" noProof="0" dirty="0">
              <a:ln>
                <a:noFill/>
              </a:ln>
              <a:solidFill>
                <a:schemeClr val="accent6">
                  <a:lumMod val="10000"/>
                </a:schemeClr>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endParaRPr>
          </a:p>
        </p:txBody>
      </p:sp>
      <p:pic>
        <p:nvPicPr>
          <p:cNvPr id="1026" name="Picture 2" descr="r7"/>
          <p:cNvPicPr>
            <a:picLocks noChangeAspect="1" noChangeArrowheads="1"/>
          </p:cNvPicPr>
          <p:nvPr/>
        </p:nvPicPr>
        <p:blipFill>
          <a:blip r:embed="rId2" cstate="print"/>
          <a:srcRect/>
          <a:stretch>
            <a:fillRect/>
          </a:stretch>
        </p:blipFill>
        <p:spPr bwMode="auto">
          <a:xfrm>
            <a:off x="2819400" y="2743200"/>
            <a:ext cx="3657600" cy="3643168"/>
          </a:xfrm>
          <a:prstGeom prst="rect">
            <a:avLst/>
          </a:prstGeom>
          <a:noFill/>
          <a:ln w="9525">
            <a:noFill/>
            <a:miter lim="800000"/>
            <a:headEnd/>
            <a:tailEnd/>
          </a:ln>
        </p:spPr>
      </p:pic>
      <p:sp>
        <p:nvSpPr>
          <p:cNvPr id="8" name="TextBox 7"/>
          <p:cNvSpPr txBox="1"/>
          <p:nvPr/>
        </p:nvSpPr>
        <p:spPr>
          <a:xfrm>
            <a:off x="457200" y="1447800"/>
            <a:ext cx="8305800" cy="1615827"/>
          </a:xfrm>
          <a:prstGeom prst="rect">
            <a:avLst/>
          </a:prstGeom>
          <a:noFill/>
        </p:spPr>
        <p:txBody>
          <a:bodyPr wrap="square" rtlCol="0">
            <a:spAutoFit/>
          </a:bodyPr>
          <a:lstStyle/>
          <a:p>
            <a:pPr marL="342900" indent="-342900">
              <a:lnSpc>
                <a:spcPct val="150000"/>
              </a:lnSpc>
              <a:buFont typeface="Arial" pitchFamily="34" charset="0"/>
              <a:buChar char="•"/>
            </a:pPr>
            <a:r>
              <a:rPr lang="hr-HR" b="1" dirty="0" smtClean="0"/>
              <a:t>Upravljački program koji samostalno odlučuje o akcijama robota ovisno o ulaznim parametrima</a:t>
            </a:r>
          </a:p>
          <a:p>
            <a:pPr marL="342900" indent="-342900">
              <a:lnSpc>
                <a:spcPct val="150000"/>
              </a:lnSpc>
              <a:buFont typeface="Arial" pitchFamily="34" charset="0"/>
              <a:buChar char="•"/>
            </a:pPr>
            <a:r>
              <a:rPr lang="hr-HR" b="1" dirty="0" smtClean="0"/>
              <a:t>Konkretno izabrani problem : upravljanje robotom u proizvoljno zadanoj sobi</a:t>
            </a:r>
          </a:p>
          <a:p>
            <a:pPr marL="342900" indent="-342900">
              <a:buAutoNum type="arabicPeriod"/>
            </a:pPr>
            <a:endParaRPr lang="hr-HR" dirty="0" smtClean="0"/>
          </a:p>
        </p:txBody>
      </p:sp>
      <p:sp>
        <p:nvSpPr>
          <p:cNvPr id="9" name="TextBox 8"/>
          <p:cNvSpPr txBox="1"/>
          <p:nvPr/>
        </p:nvSpPr>
        <p:spPr>
          <a:xfrm>
            <a:off x="2971800" y="6324600"/>
            <a:ext cx="3488904" cy="369332"/>
          </a:xfrm>
          <a:prstGeom prst="rect">
            <a:avLst/>
          </a:prstGeom>
          <a:noFill/>
        </p:spPr>
        <p:txBody>
          <a:bodyPr wrap="none" rtlCol="0">
            <a:spAutoFit/>
          </a:bodyPr>
          <a:lstStyle/>
          <a:p>
            <a:r>
              <a:rPr lang="hr-HR" b="1" dirty="0" err="1" smtClean="0"/>
              <a:t>Robotov</a:t>
            </a:r>
            <a:r>
              <a:rPr lang="hr-HR" b="1" dirty="0" smtClean="0"/>
              <a:t> obilazak svih rubova sobe</a:t>
            </a:r>
            <a:endParaRPr lang="en-US" b="1" dirty="0"/>
          </a:p>
        </p:txBody>
      </p:sp>
      <p:sp>
        <p:nvSpPr>
          <p:cNvPr id="6" name="Slide Number Placeholder 5"/>
          <p:cNvSpPr>
            <a:spLocks noGrp="1"/>
          </p:cNvSpPr>
          <p:nvPr>
            <p:ph type="sldNum" sz="quarter" idx="12"/>
          </p:nvPr>
        </p:nvSpPr>
        <p:spPr/>
        <p:txBody>
          <a:bodyPr/>
          <a:lstStyle/>
          <a:p>
            <a:fld id="{E474DA52-4C4A-409D-B389-059C54654588}" type="slidenum">
              <a:rPr lang="en-US" smtClean="0"/>
              <a:pPr/>
              <a:t>4</a:t>
            </a:fld>
            <a:r>
              <a:rPr lang="en-US" dirty="0" smtClean="0"/>
              <a:t>/29</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Mutacija"/>
          <p:cNvPicPr>
            <a:picLocks noChangeAspect="1" noChangeArrowheads="1"/>
          </p:cNvPicPr>
          <p:nvPr/>
        </p:nvPicPr>
        <p:blipFill>
          <a:blip r:embed="rId2" cstate="print"/>
          <a:srcRect/>
          <a:stretch>
            <a:fillRect/>
          </a:stretch>
        </p:blipFill>
        <p:spPr bwMode="auto">
          <a:xfrm>
            <a:off x="4267200" y="2117461"/>
            <a:ext cx="3200400" cy="4740539"/>
          </a:xfrm>
          <a:prstGeom prst="rect">
            <a:avLst/>
          </a:prstGeom>
          <a:noFill/>
          <a:ln w="9525">
            <a:noFill/>
            <a:miter lim="800000"/>
            <a:headEnd/>
            <a:tailEnd/>
          </a:ln>
        </p:spPr>
      </p:pic>
      <p:sp>
        <p:nvSpPr>
          <p:cNvPr id="4" name="Title 6"/>
          <p:cNvSpPr txBox="1">
            <a:spLocks/>
          </p:cNvSpPr>
          <p:nvPr/>
        </p:nvSpPr>
        <p:spPr>
          <a:xfrm>
            <a:off x="457200" y="304800"/>
            <a:ext cx="7772400" cy="71438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hr-HR" sz="3600" b="1" u="sng" dirty="0" smtClean="0">
                <a:solidFill>
                  <a:schemeClr val="accent6">
                    <a:lumMod val="10000"/>
                  </a:schemeClr>
                </a:solidFill>
                <a:effectLst>
                  <a:outerShdw blurRad="38100" dist="38100" dir="2700000" algn="tl">
                    <a:srgbClr val="000000">
                      <a:alpha val="43137"/>
                    </a:srgbClr>
                  </a:outerShdw>
                </a:effectLst>
                <a:latin typeface="Times New Roman" pitchFamily="18" charset="0"/>
                <a:ea typeface="+mj-ea"/>
                <a:cs typeface="Times New Roman" pitchFamily="18" charset="0"/>
              </a:rPr>
              <a:t>Što je genetsko programiranje</a:t>
            </a:r>
            <a:r>
              <a:rPr lang="en-US" sz="3600" b="1" u="sng" dirty="0" smtClean="0">
                <a:solidFill>
                  <a:schemeClr val="accent6">
                    <a:lumMod val="10000"/>
                  </a:schemeClr>
                </a:solidFill>
                <a:effectLst>
                  <a:outerShdw blurRad="38100" dist="38100" dir="2700000" algn="tl">
                    <a:srgbClr val="000000">
                      <a:alpha val="43137"/>
                    </a:srgbClr>
                  </a:outerShdw>
                </a:effectLst>
                <a:latin typeface="Times New Roman" pitchFamily="18" charset="0"/>
                <a:ea typeface="+mj-ea"/>
                <a:cs typeface="Times New Roman" pitchFamily="18" charset="0"/>
              </a:rPr>
              <a:t>?</a:t>
            </a:r>
            <a:endParaRPr kumimoji="0" lang="hr-HR" sz="3600" b="1" i="0" u="sng" strike="noStrike" kern="1200" cap="none" spc="0" normalizeH="0" baseline="0" noProof="0" dirty="0">
              <a:ln>
                <a:noFill/>
              </a:ln>
              <a:solidFill>
                <a:schemeClr val="accent6">
                  <a:lumMod val="10000"/>
                </a:schemeClr>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endParaRPr>
          </a:p>
        </p:txBody>
      </p:sp>
      <p:sp>
        <p:nvSpPr>
          <p:cNvPr id="6" name="TextBox 5"/>
          <p:cNvSpPr txBox="1"/>
          <p:nvPr/>
        </p:nvSpPr>
        <p:spPr>
          <a:xfrm>
            <a:off x="457200" y="1447800"/>
            <a:ext cx="8305800" cy="1200329"/>
          </a:xfrm>
          <a:prstGeom prst="rect">
            <a:avLst/>
          </a:prstGeom>
          <a:noFill/>
        </p:spPr>
        <p:txBody>
          <a:bodyPr wrap="square" rtlCol="0">
            <a:spAutoFit/>
          </a:bodyPr>
          <a:lstStyle/>
          <a:p>
            <a:pPr marL="342900" indent="-342900">
              <a:lnSpc>
                <a:spcPct val="150000"/>
              </a:lnSpc>
              <a:buFontTx/>
              <a:buChar char="-"/>
            </a:pPr>
            <a:r>
              <a:rPr lang="hr-HR" dirty="0" smtClean="0"/>
              <a:t>Evolucijska metoda pronalaska računalnih programa inspirirana biološkom evolucijom</a:t>
            </a:r>
            <a:r>
              <a:rPr lang="en-US" dirty="0" smtClean="0"/>
              <a:t>[1]</a:t>
            </a:r>
          </a:p>
          <a:p>
            <a:pPr marL="342900" indent="-342900">
              <a:buFontTx/>
              <a:buChar char="-"/>
            </a:pPr>
            <a:endParaRPr lang="hr-HR" dirty="0" smtClean="0"/>
          </a:p>
        </p:txBody>
      </p:sp>
      <p:pic>
        <p:nvPicPr>
          <p:cNvPr id="2050" name="Picture 3" descr="stablo.jpg"/>
          <p:cNvPicPr>
            <a:picLocks noChangeAspect="1" noChangeArrowheads="1"/>
          </p:cNvPicPr>
          <p:nvPr/>
        </p:nvPicPr>
        <p:blipFill>
          <a:blip r:embed="rId3" cstate="print"/>
          <a:srcRect/>
          <a:stretch>
            <a:fillRect/>
          </a:stretch>
        </p:blipFill>
        <p:spPr bwMode="auto">
          <a:xfrm>
            <a:off x="1371600" y="2667000"/>
            <a:ext cx="2386815" cy="1600200"/>
          </a:xfrm>
          <a:prstGeom prst="rect">
            <a:avLst/>
          </a:prstGeom>
          <a:noFill/>
          <a:ln w="9525">
            <a:noFill/>
            <a:miter lim="800000"/>
            <a:headEnd/>
            <a:tailEnd/>
          </a:ln>
        </p:spPr>
      </p:pic>
      <p:sp>
        <p:nvSpPr>
          <p:cNvPr id="8" name="TextBox 7"/>
          <p:cNvSpPr txBox="1"/>
          <p:nvPr/>
        </p:nvSpPr>
        <p:spPr>
          <a:xfrm>
            <a:off x="1371600" y="4419600"/>
            <a:ext cx="2590800" cy="1200329"/>
          </a:xfrm>
          <a:prstGeom prst="rect">
            <a:avLst/>
          </a:prstGeom>
          <a:noFill/>
        </p:spPr>
        <p:txBody>
          <a:bodyPr wrap="square" rtlCol="0">
            <a:spAutoFit/>
          </a:bodyPr>
          <a:lstStyle/>
          <a:p>
            <a:r>
              <a:rPr lang="hr-HR" dirty="0" smtClean="0"/>
              <a:t>Stablo koje u </a:t>
            </a:r>
            <a:r>
              <a:rPr lang="hr-HR" i="1" dirty="0" smtClean="0"/>
              <a:t>inorder</a:t>
            </a:r>
            <a:r>
              <a:rPr lang="hr-HR" dirty="0" smtClean="0"/>
              <a:t> obilasku predstavlja </a:t>
            </a:r>
            <a:endParaRPr lang="en-US" dirty="0" smtClean="0"/>
          </a:p>
          <a:p>
            <a:r>
              <a:rPr lang="hr-HR" dirty="0" smtClean="0"/>
              <a:t>zapis izraza (7/(</a:t>
            </a:r>
            <a:r>
              <a:rPr lang="hr-HR" dirty="0" err="1" smtClean="0"/>
              <a:t>5</a:t>
            </a:r>
            <a:r>
              <a:rPr lang="hr-HR" dirty="0" smtClean="0"/>
              <a:t>^4))*(45+abs(-5))</a:t>
            </a:r>
            <a:endParaRPr lang="en-US" dirty="0"/>
          </a:p>
        </p:txBody>
      </p:sp>
      <p:sp>
        <p:nvSpPr>
          <p:cNvPr id="12" name="TextBox 11"/>
          <p:cNvSpPr txBox="1"/>
          <p:nvPr/>
        </p:nvSpPr>
        <p:spPr>
          <a:xfrm>
            <a:off x="1143000" y="2362200"/>
            <a:ext cx="2920415" cy="369332"/>
          </a:xfrm>
          <a:prstGeom prst="rect">
            <a:avLst/>
          </a:prstGeom>
          <a:noFill/>
        </p:spPr>
        <p:txBody>
          <a:bodyPr wrap="none" rtlCol="0">
            <a:spAutoFit/>
          </a:bodyPr>
          <a:lstStyle/>
          <a:p>
            <a:r>
              <a:rPr lang="en-US" dirty="0" err="1" smtClean="0"/>
              <a:t>Stablo</a:t>
            </a:r>
            <a:r>
              <a:rPr lang="hr-HR" dirty="0" smtClean="0"/>
              <a:t> –kromosom - program</a:t>
            </a:r>
            <a:endParaRPr lang="en-US" dirty="0"/>
          </a:p>
        </p:txBody>
      </p:sp>
      <p:sp>
        <p:nvSpPr>
          <p:cNvPr id="13" name="TextBox 12"/>
          <p:cNvSpPr txBox="1"/>
          <p:nvPr/>
        </p:nvSpPr>
        <p:spPr>
          <a:xfrm>
            <a:off x="5257800" y="1905000"/>
            <a:ext cx="1004186" cy="369332"/>
          </a:xfrm>
          <a:prstGeom prst="rect">
            <a:avLst/>
          </a:prstGeom>
          <a:noFill/>
        </p:spPr>
        <p:txBody>
          <a:bodyPr wrap="none" rtlCol="0">
            <a:spAutoFit/>
          </a:bodyPr>
          <a:lstStyle/>
          <a:p>
            <a:r>
              <a:rPr lang="en-US" dirty="0" err="1" smtClean="0"/>
              <a:t>Mutacija</a:t>
            </a:r>
            <a:endParaRPr lang="en-US" dirty="0"/>
          </a:p>
        </p:txBody>
      </p:sp>
      <p:sp>
        <p:nvSpPr>
          <p:cNvPr id="9" name="Slide Number Placeholder 8"/>
          <p:cNvSpPr>
            <a:spLocks noGrp="1"/>
          </p:cNvSpPr>
          <p:nvPr>
            <p:ph type="sldNum" sz="quarter" idx="12"/>
          </p:nvPr>
        </p:nvSpPr>
        <p:spPr/>
        <p:txBody>
          <a:bodyPr/>
          <a:lstStyle/>
          <a:p>
            <a:fld id="{E474DA52-4C4A-409D-B389-059C54654588}" type="slidenum">
              <a:rPr lang="en-US" smtClean="0"/>
              <a:pPr/>
              <a:t>5</a:t>
            </a:fld>
            <a:r>
              <a:rPr lang="en-US" dirty="0" smtClean="0"/>
              <a:t>/29</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05902" y="1407149"/>
            <a:ext cx="8208594" cy="923330"/>
          </a:xfrm>
          <a:prstGeom prst="rect">
            <a:avLst/>
          </a:prstGeom>
          <a:noFill/>
        </p:spPr>
        <p:txBody>
          <a:bodyPr wrap="none" rtlCol="0">
            <a:spAutoFit/>
          </a:bodyPr>
          <a:lstStyle/>
          <a:p>
            <a:pPr>
              <a:lnSpc>
                <a:spcPct val="150000"/>
              </a:lnSpc>
              <a:buFont typeface="Arial" pitchFamily="34" charset="0"/>
              <a:buChar char="•"/>
            </a:pPr>
            <a:r>
              <a:rPr lang="hr-HR" b="1" dirty="0" smtClean="0">
                <a:solidFill>
                  <a:schemeClr val="accent6">
                    <a:lumMod val="10000"/>
                  </a:schemeClr>
                </a:solidFill>
              </a:rPr>
              <a:t>Funkcija dobrote </a:t>
            </a:r>
            <a:r>
              <a:rPr lang="hr-HR" dirty="0" smtClean="0">
                <a:solidFill>
                  <a:schemeClr val="accent6">
                    <a:lumMod val="10000"/>
                  </a:schemeClr>
                </a:solidFill>
              </a:rPr>
              <a:t>= funkcija koja jedinkama pridjeljuje numeričku vrijednost ovisnu o </a:t>
            </a:r>
          </a:p>
          <a:p>
            <a:pPr>
              <a:lnSpc>
                <a:spcPct val="150000"/>
              </a:lnSpc>
            </a:pPr>
            <a:r>
              <a:rPr lang="hr-HR" dirty="0" smtClean="0">
                <a:solidFill>
                  <a:schemeClr val="accent6">
                    <a:lumMod val="10000"/>
                  </a:schemeClr>
                </a:solidFill>
              </a:rPr>
              <a:t>kvaliteti jedinke u rješavanju proizvoljnog problema</a:t>
            </a:r>
          </a:p>
        </p:txBody>
      </p:sp>
      <p:sp>
        <p:nvSpPr>
          <p:cNvPr id="7" name="Title 6"/>
          <p:cNvSpPr txBox="1">
            <a:spLocks/>
          </p:cNvSpPr>
          <p:nvPr/>
        </p:nvSpPr>
        <p:spPr>
          <a:xfrm>
            <a:off x="457200" y="304800"/>
            <a:ext cx="7772400" cy="71438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hr-HR" sz="3600" b="1" u="sng" dirty="0" smtClean="0">
                <a:solidFill>
                  <a:schemeClr val="accent6">
                    <a:lumMod val="10000"/>
                  </a:schemeClr>
                </a:solidFill>
                <a:effectLst>
                  <a:outerShdw blurRad="38100" dist="38100" dir="2700000" algn="tl">
                    <a:srgbClr val="000000">
                      <a:alpha val="43137"/>
                    </a:srgbClr>
                  </a:outerShdw>
                </a:effectLst>
                <a:latin typeface="Times New Roman" pitchFamily="18" charset="0"/>
                <a:ea typeface="+mj-ea"/>
                <a:cs typeface="Times New Roman" pitchFamily="18" charset="0"/>
              </a:rPr>
              <a:t>Što je genetsko programiranje</a:t>
            </a:r>
            <a:r>
              <a:rPr lang="en-US" sz="3600" b="1" u="sng" dirty="0" smtClean="0">
                <a:solidFill>
                  <a:schemeClr val="accent6">
                    <a:lumMod val="10000"/>
                  </a:schemeClr>
                </a:solidFill>
                <a:effectLst>
                  <a:outerShdw blurRad="38100" dist="38100" dir="2700000" algn="tl">
                    <a:srgbClr val="000000">
                      <a:alpha val="43137"/>
                    </a:srgbClr>
                  </a:outerShdw>
                </a:effectLst>
                <a:latin typeface="Times New Roman" pitchFamily="18" charset="0"/>
                <a:ea typeface="+mj-ea"/>
                <a:cs typeface="Times New Roman" pitchFamily="18" charset="0"/>
              </a:rPr>
              <a:t>?</a:t>
            </a:r>
            <a:endParaRPr kumimoji="0" lang="hr-HR" sz="3600" b="1" i="0" u="sng" strike="noStrike" kern="1200" cap="none" spc="0" normalizeH="0" baseline="0" noProof="0" dirty="0">
              <a:ln>
                <a:noFill/>
              </a:ln>
              <a:solidFill>
                <a:schemeClr val="accent6">
                  <a:lumMod val="10000"/>
                </a:schemeClr>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endParaRPr>
          </a:p>
        </p:txBody>
      </p:sp>
      <p:pic>
        <p:nvPicPr>
          <p:cNvPr id="8" name="Picture 4" descr="crossover2"/>
          <p:cNvPicPr>
            <a:picLocks noChangeAspect="1" noChangeArrowheads="1"/>
          </p:cNvPicPr>
          <p:nvPr/>
        </p:nvPicPr>
        <p:blipFill>
          <a:blip r:embed="rId3" cstate="print"/>
          <a:srcRect/>
          <a:stretch>
            <a:fillRect/>
          </a:stretch>
        </p:blipFill>
        <p:spPr bwMode="auto">
          <a:xfrm>
            <a:off x="4419600" y="3429000"/>
            <a:ext cx="4497599" cy="2285999"/>
          </a:xfrm>
          <a:prstGeom prst="rect">
            <a:avLst/>
          </a:prstGeom>
          <a:noFill/>
          <a:ln w="9525">
            <a:noFill/>
            <a:miter lim="800000"/>
            <a:headEnd/>
            <a:tailEnd/>
          </a:ln>
        </p:spPr>
      </p:pic>
      <p:sp>
        <p:nvSpPr>
          <p:cNvPr id="9" name="TextBox 8"/>
          <p:cNvSpPr txBox="1"/>
          <p:nvPr/>
        </p:nvSpPr>
        <p:spPr>
          <a:xfrm>
            <a:off x="3962400" y="2819400"/>
            <a:ext cx="924227" cy="369332"/>
          </a:xfrm>
          <a:prstGeom prst="rect">
            <a:avLst/>
          </a:prstGeom>
          <a:noFill/>
        </p:spPr>
        <p:txBody>
          <a:bodyPr wrap="none" rtlCol="0">
            <a:spAutoFit/>
          </a:bodyPr>
          <a:lstStyle/>
          <a:p>
            <a:r>
              <a:rPr lang="en-US" dirty="0" err="1" smtClean="0"/>
              <a:t>Kri</a:t>
            </a:r>
            <a:r>
              <a:rPr lang="hr-HR" dirty="0" smtClean="0"/>
              <a:t>žanje</a:t>
            </a:r>
            <a:endParaRPr lang="en-US" dirty="0"/>
          </a:p>
        </p:txBody>
      </p:sp>
      <p:pic>
        <p:nvPicPr>
          <p:cNvPr id="10" name="Picture 3" descr="crossover"/>
          <p:cNvPicPr>
            <a:picLocks noChangeAspect="1" noChangeArrowheads="1"/>
          </p:cNvPicPr>
          <p:nvPr/>
        </p:nvPicPr>
        <p:blipFill>
          <a:blip r:embed="rId4" cstate="print"/>
          <a:srcRect/>
          <a:stretch>
            <a:fillRect/>
          </a:stretch>
        </p:blipFill>
        <p:spPr bwMode="auto">
          <a:xfrm>
            <a:off x="0" y="3220372"/>
            <a:ext cx="4322538" cy="2504046"/>
          </a:xfrm>
          <a:prstGeom prst="rect">
            <a:avLst/>
          </a:prstGeom>
          <a:noFill/>
          <a:ln w="9525">
            <a:noFill/>
            <a:miter lim="800000"/>
            <a:headEnd/>
            <a:tailEnd/>
          </a:ln>
        </p:spPr>
      </p:pic>
      <p:sp>
        <p:nvSpPr>
          <p:cNvPr id="11" name="Slide Number Placeholder 10"/>
          <p:cNvSpPr>
            <a:spLocks noGrp="1"/>
          </p:cNvSpPr>
          <p:nvPr>
            <p:ph type="sldNum" sz="quarter" idx="12"/>
          </p:nvPr>
        </p:nvSpPr>
        <p:spPr/>
        <p:txBody>
          <a:bodyPr/>
          <a:lstStyle/>
          <a:p>
            <a:fld id="{E474DA52-4C4A-409D-B389-059C54654588}" type="slidenum">
              <a:rPr lang="en-US" smtClean="0"/>
              <a:pPr/>
              <a:t>6</a:t>
            </a:fld>
            <a:r>
              <a:rPr lang="en-US" dirty="0" smtClean="0"/>
              <a:t>/29</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p:cNvSpPr txBox="1">
            <a:spLocks/>
          </p:cNvSpPr>
          <p:nvPr/>
        </p:nvSpPr>
        <p:spPr>
          <a:xfrm>
            <a:off x="457200" y="304800"/>
            <a:ext cx="7772400" cy="71438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hr-HR" sz="3600" b="1" u="sng" dirty="0" smtClean="0">
                <a:solidFill>
                  <a:schemeClr val="accent6">
                    <a:lumMod val="10000"/>
                  </a:schemeClr>
                </a:solidFill>
                <a:effectLst>
                  <a:outerShdw blurRad="38100" dist="38100" dir="2700000" algn="tl">
                    <a:srgbClr val="000000">
                      <a:alpha val="43137"/>
                    </a:srgbClr>
                  </a:outerShdw>
                </a:effectLst>
                <a:latin typeface="Times New Roman" pitchFamily="18" charset="0"/>
                <a:ea typeface="+mj-ea"/>
                <a:cs typeface="Times New Roman" pitchFamily="18" charset="0"/>
              </a:rPr>
              <a:t>Paralelno genetsko programiranje</a:t>
            </a:r>
            <a:endParaRPr kumimoji="0" lang="hr-HR" sz="3600" b="1" i="0" u="sng" strike="noStrike" kern="1200" cap="none" spc="0" normalizeH="0" baseline="0" noProof="0" dirty="0">
              <a:ln>
                <a:noFill/>
              </a:ln>
              <a:solidFill>
                <a:schemeClr val="accent6">
                  <a:lumMod val="10000"/>
                </a:schemeClr>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endParaRPr>
          </a:p>
        </p:txBody>
      </p:sp>
      <p:sp>
        <p:nvSpPr>
          <p:cNvPr id="7" name="TextBox 6"/>
          <p:cNvSpPr txBox="1"/>
          <p:nvPr/>
        </p:nvSpPr>
        <p:spPr>
          <a:xfrm>
            <a:off x="457200" y="1447800"/>
            <a:ext cx="8305800" cy="3277820"/>
          </a:xfrm>
          <a:prstGeom prst="rect">
            <a:avLst/>
          </a:prstGeom>
          <a:noFill/>
        </p:spPr>
        <p:txBody>
          <a:bodyPr wrap="square" rtlCol="0">
            <a:spAutoFit/>
          </a:bodyPr>
          <a:lstStyle/>
          <a:p>
            <a:pPr marL="342900" indent="-342900">
              <a:buFont typeface="Arial" pitchFamily="34" charset="0"/>
              <a:buChar char="•"/>
            </a:pPr>
            <a:r>
              <a:rPr lang="hr-HR" dirty="0" smtClean="0"/>
              <a:t>GP</a:t>
            </a:r>
            <a:r>
              <a:rPr lang="hr-HR" b="1" dirty="0" smtClean="0"/>
              <a:t> </a:t>
            </a:r>
            <a:r>
              <a:rPr lang="hr-HR" dirty="0" smtClean="0"/>
              <a:t>i generalno GA su </a:t>
            </a:r>
            <a:r>
              <a:rPr lang="hr-HR" b="1" dirty="0" smtClean="0"/>
              <a:t>računalno skupi </a:t>
            </a:r>
            <a:r>
              <a:rPr lang="hr-HR" dirty="0" smtClean="0"/>
              <a:t>te se bolja rješenja pronalaze koristeći veći broj međusobnih kombinacija=konstantna </a:t>
            </a:r>
            <a:r>
              <a:rPr lang="hr-HR" b="1" dirty="0" smtClean="0"/>
              <a:t>potreba za ubrzanjem </a:t>
            </a:r>
          </a:p>
          <a:p>
            <a:pPr marL="342900" indent="-342900">
              <a:lnSpc>
                <a:spcPct val="150000"/>
              </a:lnSpc>
              <a:buFont typeface="Arial" pitchFamily="34" charset="0"/>
              <a:buChar char="•"/>
            </a:pPr>
            <a:r>
              <a:rPr lang="hr-HR" b="1" dirty="0" smtClean="0"/>
              <a:t>“Produkcija rješenja koja su usporediva sa rješenjima koja su napisali ljudi uvelike korelira sa povećanom količinom dostupne računalne snage praćene </a:t>
            </a:r>
            <a:r>
              <a:rPr lang="hr-HR" b="1" dirty="0" err="1" smtClean="0"/>
              <a:t>Mooreovim</a:t>
            </a:r>
            <a:r>
              <a:rPr lang="hr-HR" b="1" dirty="0" smtClean="0"/>
              <a:t> zakonom” [2]</a:t>
            </a:r>
          </a:p>
          <a:p>
            <a:pPr marL="342900" indent="-342900">
              <a:buFont typeface="Arial" pitchFamily="34" charset="0"/>
              <a:buChar char="•"/>
            </a:pPr>
            <a:r>
              <a:rPr lang="hr-HR" dirty="0" smtClean="0"/>
              <a:t>Algoritam je trivijalno paralelan</a:t>
            </a:r>
          </a:p>
          <a:p>
            <a:pPr marL="342900" indent="-342900">
              <a:buFont typeface="Arial" pitchFamily="34" charset="0"/>
              <a:buChar char="•"/>
            </a:pPr>
            <a:r>
              <a:rPr lang="hr-HR" dirty="0" smtClean="0"/>
              <a:t>U velikom broju slučajeva je ukupni paralelni algoritam </a:t>
            </a:r>
            <a:r>
              <a:rPr lang="hr-HR" b="1" dirty="0" smtClean="0"/>
              <a:t>bolji od sume zasebnih elemenata</a:t>
            </a:r>
          </a:p>
          <a:p>
            <a:pPr marL="342900" indent="-342900">
              <a:buFont typeface="Arial" pitchFamily="34" charset="0"/>
              <a:buChar char="•"/>
            </a:pPr>
            <a:r>
              <a:rPr lang="en-US" dirty="0" smtClean="0"/>
              <a:t>Puno </a:t>
            </a:r>
            <a:r>
              <a:rPr lang="hr-HR" dirty="0" smtClean="0"/>
              <a:t>veća dostupnost memorije i procesorske snage</a:t>
            </a:r>
          </a:p>
          <a:p>
            <a:pPr marL="342900" indent="-342900">
              <a:buAutoNum type="arabicPeriod"/>
            </a:pPr>
            <a:endParaRPr lang="hr-HR" dirty="0" smtClean="0"/>
          </a:p>
        </p:txBody>
      </p:sp>
      <p:sp>
        <p:nvSpPr>
          <p:cNvPr id="4" name="Slide Number Placeholder 3"/>
          <p:cNvSpPr>
            <a:spLocks noGrp="1"/>
          </p:cNvSpPr>
          <p:nvPr>
            <p:ph type="sldNum" sz="quarter" idx="12"/>
          </p:nvPr>
        </p:nvSpPr>
        <p:spPr/>
        <p:txBody>
          <a:bodyPr/>
          <a:lstStyle/>
          <a:p>
            <a:fld id="{E474DA52-4C4A-409D-B389-059C54654588}" type="slidenum">
              <a:rPr lang="en-US" smtClean="0"/>
              <a:pPr/>
              <a:t>7</a:t>
            </a:fld>
            <a:r>
              <a:rPr lang="en-US" dirty="0" smtClean="0"/>
              <a:t>/29</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p:cNvSpPr txBox="1">
            <a:spLocks/>
          </p:cNvSpPr>
          <p:nvPr/>
        </p:nvSpPr>
        <p:spPr>
          <a:xfrm>
            <a:off x="457200" y="304800"/>
            <a:ext cx="7772400" cy="71438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hr-HR" sz="3600" b="1" u="sng" dirty="0" smtClean="0">
                <a:solidFill>
                  <a:schemeClr val="accent6">
                    <a:lumMod val="10000"/>
                  </a:schemeClr>
                </a:solidFill>
                <a:effectLst>
                  <a:outerShdw blurRad="38100" dist="38100" dir="2700000" algn="tl">
                    <a:srgbClr val="000000">
                      <a:alpha val="43137"/>
                    </a:srgbClr>
                  </a:outerShdw>
                </a:effectLst>
                <a:latin typeface="Times New Roman" pitchFamily="18" charset="0"/>
                <a:ea typeface="+mj-ea"/>
                <a:cs typeface="Times New Roman" pitchFamily="18" charset="0"/>
              </a:rPr>
              <a:t>Paralelno genetsko programiranje</a:t>
            </a:r>
            <a:endParaRPr kumimoji="0" lang="hr-HR" sz="3600" b="1" i="0" u="sng" strike="noStrike" kern="1200" cap="none" spc="0" normalizeH="0" baseline="0" noProof="0" dirty="0">
              <a:ln>
                <a:noFill/>
              </a:ln>
              <a:solidFill>
                <a:schemeClr val="accent6">
                  <a:lumMod val="10000"/>
                </a:schemeClr>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endParaRPr>
          </a:p>
        </p:txBody>
      </p:sp>
      <p:sp>
        <p:nvSpPr>
          <p:cNvPr id="5" name="TextBox 4"/>
          <p:cNvSpPr txBox="1"/>
          <p:nvPr/>
        </p:nvSpPr>
        <p:spPr>
          <a:xfrm>
            <a:off x="304800" y="1981200"/>
            <a:ext cx="7571303" cy="1754326"/>
          </a:xfrm>
          <a:prstGeom prst="rect">
            <a:avLst/>
          </a:prstGeom>
          <a:noFill/>
        </p:spPr>
        <p:txBody>
          <a:bodyPr wrap="none" rtlCol="0">
            <a:spAutoFit/>
          </a:bodyPr>
          <a:lstStyle/>
          <a:p>
            <a:pPr>
              <a:lnSpc>
                <a:spcPct val="150000"/>
              </a:lnSpc>
              <a:buFont typeface="Arial" pitchFamily="34" charset="0"/>
              <a:buChar char="•"/>
            </a:pPr>
            <a:r>
              <a:rPr lang="en-US" sz="2400" b="1" dirty="0" err="1" smtClean="0">
                <a:solidFill>
                  <a:schemeClr val="accent6">
                    <a:lumMod val="10000"/>
                  </a:schemeClr>
                </a:solidFill>
              </a:rPr>
              <a:t>Klasifikacija</a:t>
            </a:r>
            <a:r>
              <a:rPr lang="hr-HR" sz="2400" b="1" dirty="0" smtClean="0">
                <a:solidFill>
                  <a:schemeClr val="accent6">
                    <a:lumMod val="10000"/>
                  </a:schemeClr>
                </a:solidFill>
              </a:rPr>
              <a:t>:</a:t>
            </a:r>
            <a:endParaRPr lang="en-US" sz="2400" b="1" dirty="0" smtClean="0">
              <a:solidFill>
                <a:schemeClr val="accent6">
                  <a:lumMod val="10000"/>
                </a:schemeClr>
              </a:solidFill>
            </a:endParaRPr>
          </a:p>
          <a:p>
            <a:pPr marL="342900" lvl="0" indent="-342900">
              <a:buFont typeface="+mj-lt"/>
              <a:buAutoNum type="arabicPeriod"/>
            </a:pPr>
            <a:r>
              <a:rPr lang="hr-HR" b="1" dirty="0" err="1" smtClean="0"/>
              <a:t>Jednopopulacijski</a:t>
            </a:r>
            <a:r>
              <a:rPr lang="hr-HR" b="1" dirty="0" smtClean="0"/>
              <a:t> GA</a:t>
            </a:r>
            <a:r>
              <a:rPr lang="hr-HR" dirty="0" smtClean="0"/>
              <a:t>, poznati i kao voditelj-radnik GA (</a:t>
            </a:r>
            <a:r>
              <a:rPr lang="hr-HR" dirty="0" err="1" smtClean="0"/>
              <a:t>engl</a:t>
            </a:r>
            <a:r>
              <a:rPr lang="hr-HR" dirty="0" smtClean="0"/>
              <a:t>. </a:t>
            </a:r>
            <a:r>
              <a:rPr lang="hr-HR" i="1" dirty="0" err="1" smtClean="0"/>
              <a:t>master</a:t>
            </a:r>
            <a:r>
              <a:rPr lang="hr-HR" i="1" dirty="0" smtClean="0"/>
              <a:t>-slave</a:t>
            </a:r>
            <a:r>
              <a:rPr lang="hr-HR" dirty="0" smtClean="0"/>
              <a:t>) </a:t>
            </a:r>
            <a:endParaRPr lang="en-US" dirty="0" smtClean="0"/>
          </a:p>
          <a:p>
            <a:pPr marL="342900" lvl="0" indent="-342900">
              <a:buFont typeface="+mj-lt"/>
              <a:buAutoNum type="arabicPeriod"/>
            </a:pPr>
            <a:r>
              <a:rPr lang="hr-HR" b="1" dirty="0" err="1" smtClean="0"/>
              <a:t>Višepopulacijski</a:t>
            </a:r>
            <a:r>
              <a:rPr lang="hr-HR" b="1" dirty="0" smtClean="0"/>
              <a:t> GA </a:t>
            </a:r>
            <a:r>
              <a:rPr lang="hr-HR" dirty="0" smtClean="0"/>
              <a:t>poznati i kao raspodijeljeni GA (DGA)</a:t>
            </a:r>
            <a:endParaRPr lang="en-US" dirty="0" smtClean="0"/>
          </a:p>
          <a:p>
            <a:pPr marL="342900" lvl="0" indent="-342900">
              <a:buFont typeface="+mj-lt"/>
              <a:buAutoNum type="arabicPeriod"/>
            </a:pPr>
            <a:r>
              <a:rPr lang="en-US" b="1" dirty="0" err="1" smtClean="0"/>
              <a:t>Sitnozrnati</a:t>
            </a:r>
            <a:r>
              <a:rPr lang="en-US" b="1" dirty="0" smtClean="0"/>
              <a:t> </a:t>
            </a:r>
            <a:r>
              <a:rPr lang="hr-HR" b="1" dirty="0" smtClean="0"/>
              <a:t>GA </a:t>
            </a:r>
            <a:r>
              <a:rPr lang="hr-HR" dirty="0" smtClean="0"/>
              <a:t>poznati i kao masivno paralelni GA (MPGA)</a:t>
            </a:r>
            <a:endParaRPr lang="en-US" dirty="0" smtClean="0"/>
          </a:p>
          <a:p>
            <a:pPr marL="342900" lvl="0" indent="-342900">
              <a:buFont typeface="+mj-lt"/>
              <a:buAutoNum type="arabicPeriod"/>
            </a:pPr>
            <a:r>
              <a:rPr lang="hr-HR" b="1" dirty="0" smtClean="0"/>
              <a:t>Hijerarhijski GA</a:t>
            </a:r>
            <a:endParaRPr lang="en-US" b="1" dirty="0" smtClean="0"/>
          </a:p>
        </p:txBody>
      </p:sp>
      <p:sp>
        <p:nvSpPr>
          <p:cNvPr id="6" name="Slide Number Placeholder 5"/>
          <p:cNvSpPr>
            <a:spLocks noGrp="1"/>
          </p:cNvSpPr>
          <p:nvPr>
            <p:ph type="sldNum" sz="quarter" idx="12"/>
          </p:nvPr>
        </p:nvSpPr>
        <p:spPr/>
        <p:txBody>
          <a:bodyPr/>
          <a:lstStyle/>
          <a:p>
            <a:fld id="{E474DA52-4C4A-409D-B389-059C54654588}" type="slidenum">
              <a:rPr lang="en-US" smtClean="0"/>
              <a:pPr/>
              <a:t>8</a:t>
            </a:fld>
            <a:r>
              <a:rPr lang="en-US" dirty="0" smtClean="0"/>
              <a:t>/29</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p:cNvSpPr txBox="1">
            <a:spLocks/>
          </p:cNvSpPr>
          <p:nvPr/>
        </p:nvSpPr>
        <p:spPr>
          <a:xfrm>
            <a:off x="457200" y="304800"/>
            <a:ext cx="7772400" cy="71438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hr-HR" sz="3600" b="1" u="sng" dirty="0" smtClean="0">
                <a:solidFill>
                  <a:schemeClr val="accent6">
                    <a:lumMod val="10000"/>
                  </a:schemeClr>
                </a:solidFill>
                <a:effectLst>
                  <a:outerShdw blurRad="38100" dist="38100" dir="2700000" algn="tl">
                    <a:srgbClr val="000000">
                      <a:alpha val="43137"/>
                    </a:srgbClr>
                  </a:outerShdw>
                </a:effectLst>
                <a:latin typeface="Times New Roman" pitchFamily="18" charset="0"/>
                <a:ea typeface="+mj-ea"/>
                <a:cs typeface="Times New Roman" pitchFamily="18" charset="0"/>
              </a:rPr>
              <a:t>Paralelno genetsko programiranje</a:t>
            </a:r>
            <a:endParaRPr kumimoji="0" lang="hr-HR" sz="3600" b="1" i="0" u="sng" strike="noStrike" kern="1200" cap="none" spc="0" normalizeH="0" baseline="0" noProof="0" dirty="0">
              <a:ln>
                <a:noFill/>
              </a:ln>
              <a:solidFill>
                <a:schemeClr val="accent6">
                  <a:lumMod val="10000"/>
                </a:schemeClr>
              </a:solidFill>
              <a:effectLst>
                <a:outerShdw blurRad="38100" dist="38100" dir="2700000" algn="tl">
                  <a:srgbClr val="000000">
                    <a:alpha val="43137"/>
                  </a:srgbClr>
                </a:outerShdw>
              </a:effectLst>
              <a:uLnTx/>
              <a:uFillTx/>
              <a:latin typeface="Times New Roman" pitchFamily="18" charset="0"/>
              <a:ea typeface="+mj-ea"/>
              <a:cs typeface="Times New Roman" pitchFamily="18" charset="0"/>
            </a:endParaRPr>
          </a:p>
        </p:txBody>
      </p:sp>
      <p:sp>
        <p:nvSpPr>
          <p:cNvPr id="5" name="TextBox 4"/>
          <p:cNvSpPr txBox="1"/>
          <p:nvPr/>
        </p:nvSpPr>
        <p:spPr>
          <a:xfrm>
            <a:off x="304800" y="1981200"/>
            <a:ext cx="8479950" cy="1892826"/>
          </a:xfrm>
          <a:prstGeom prst="rect">
            <a:avLst/>
          </a:prstGeom>
          <a:noFill/>
        </p:spPr>
        <p:txBody>
          <a:bodyPr wrap="none" rtlCol="0">
            <a:spAutoFit/>
          </a:bodyPr>
          <a:lstStyle/>
          <a:p>
            <a:pPr marL="457200" indent="-457200">
              <a:lnSpc>
                <a:spcPct val="150000"/>
              </a:lnSpc>
              <a:buAutoNum type="arabicPeriod"/>
            </a:pPr>
            <a:r>
              <a:rPr lang="en-US" sz="2400" b="1" dirty="0" err="1" smtClean="0">
                <a:solidFill>
                  <a:schemeClr val="accent6">
                    <a:lumMod val="10000"/>
                  </a:schemeClr>
                </a:solidFill>
              </a:rPr>
              <a:t>Jednopopulacijski</a:t>
            </a:r>
            <a:r>
              <a:rPr lang="en-US" sz="2400" b="1" dirty="0" smtClean="0">
                <a:solidFill>
                  <a:schemeClr val="accent6">
                    <a:lumMod val="10000"/>
                  </a:schemeClr>
                </a:solidFill>
              </a:rPr>
              <a:t> (</a:t>
            </a:r>
            <a:r>
              <a:rPr lang="en-US" sz="2400" b="1" dirty="0" err="1" smtClean="0">
                <a:solidFill>
                  <a:schemeClr val="accent6">
                    <a:lumMod val="10000"/>
                  </a:schemeClr>
                </a:solidFill>
              </a:rPr>
              <a:t>voditelj-radnik</a:t>
            </a:r>
            <a:r>
              <a:rPr lang="en-US" sz="2400" b="1" dirty="0" smtClean="0">
                <a:solidFill>
                  <a:schemeClr val="accent6">
                    <a:lumMod val="10000"/>
                  </a:schemeClr>
                </a:solidFill>
              </a:rPr>
              <a:t>) GA</a:t>
            </a:r>
          </a:p>
          <a:p>
            <a:pPr marL="457200" indent="-457200">
              <a:lnSpc>
                <a:spcPct val="150000"/>
              </a:lnSpc>
              <a:buFontTx/>
              <a:buChar char="-"/>
            </a:pPr>
            <a:r>
              <a:rPr lang="en-US" dirty="0" smtClean="0">
                <a:solidFill>
                  <a:schemeClr val="accent6">
                    <a:lumMod val="10000"/>
                  </a:schemeClr>
                </a:solidFill>
              </a:rPr>
              <a:t>Na </a:t>
            </a:r>
            <a:r>
              <a:rPr lang="en-US" dirty="0" err="1" smtClean="0">
                <a:solidFill>
                  <a:schemeClr val="accent6">
                    <a:lumMod val="10000"/>
                  </a:schemeClr>
                </a:solidFill>
              </a:rPr>
              <a:t>voditelju</a:t>
            </a:r>
            <a:r>
              <a:rPr lang="en-US" dirty="0" smtClean="0">
                <a:solidFill>
                  <a:schemeClr val="accent6">
                    <a:lumMod val="10000"/>
                  </a:schemeClr>
                </a:solidFill>
              </a:rPr>
              <a:t> </a:t>
            </a:r>
            <a:r>
              <a:rPr lang="en-US" dirty="0" err="1" smtClean="0">
                <a:solidFill>
                  <a:schemeClr val="accent6">
                    <a:lumMod val="10000"/>
                  </a:schemeClr>
                </a:solidFill>
              </a:rPr>
              <a:t>postoji</a:t>
            </a:r>
            <a:r>
              <a:rPr lang="en-US" dirty="0" smtClean="0">
                <a:solidFill>
                  <a:schemeClr val="accent6">
                    <a:lumMod val="10000"/>
                  </a:schemeClr>
                </a:solidFill>
              </a:rPr>
              <a:t> </a:t>
            </a:r>
            <a:r>
              <a:rPr lang="en-US" dirty="0" err="1" smtClean="0">
                <a:solidFill>
                  <a:schemeClr val="accent6">
                    <a:lumMod val="10000"/>
                  </a:schemeClr>
                </a:solidFill>
              </a:rPr>
              <a:t>centralna</a:t>
            </a:r>
            <a:r>
              <a:rPr lang="en-US" dirty="0" smtClean="0">
                <a:solidFill>
                  <a:schemeClr val="accent6">
                    <a:lumMod val="10000"/>
                  </a:schemeClr>
                </a:solidFill>
              </a:rPr>
              <a:t> </a:t>
            </a:r>
            <a:r>
              <a:rPr lang="en-US" dirty="0" err="1" smtClean="0">
                <a:solidFill>
                  <a:schemeClr val="accent6">
                    <a:lumMod val="10000"/>
                  </a:schemeClr>
                </a:solidFill>
              </a:rPr>
              <a:t>populacija</a:t>
            </a:r>
            <a:r>
              <a:rPr lang="en-US" dirty="0" smtClean="0">
                <a:solidFill>
                  <a:schemeClr val="accent6">
                    <a:lumMod val="10000"/>
                  </a:schemeClr>
                </a:solidFill>
              </a:rPr>
              <a:t> </a:t>
            </a:r>
            <a:r>
              <a:rPr lang="en-US" dirty="0" err="1" smtClean="0">
                <a:solidFill>
                  <a:schemeClr val="accent6">
                    <a:lumMod val="10000"/>
                  </a:schemeClr>
                </a:solidFill>
              </a:rPr>
              <a:t>dok</a:t>
            </a:r>
            <a:r>
              <a:rPr lang="en-US" dirty="0" smtClean="0">
                <a:solidFill>
                  <a:schemeClr val="accent6">
                    <a:lumMod val="10000"/>
                  </a:schemeClr>
                </a:solidFill>
              </a:rPr>
              <a:t> </a:t>
            </a:r>
            <a:r>
              <a:rPr lang="en-US" dirty="0" err="1" smtClean="0">
                <a:solidFill>
                  <a:schemeClr val="accent6">
                    <a:lumMod val="10000"/>
                  </a:schemeClr>
                </a:solidFill>
              </a:rPr>
              <a:t>radnici</a:t>
            </a:r>
            <a:r>
              <a:rPr lang="en-US" dirty="0" smtClean="0">
                <a:solidFill>
                  <a:schemeClr val="accent6">
                    <a:lumMod val="10000"/>
                  </a:schemeClr>
                </a:solidFill>
              </a:rPr>
              <a:t> </a:t>
            </a:r>
            <a:r>
              <a:rPr lang="en-US" dirty="0" err="1" smtClean="0">
                <a:solidFill>
                  <a:schemeClr val="accent6">
                    <a:lumMod val="10000"/>
                  </a:schemeClr>
                </a:solidFill>
              </a:rPr>
              <a:t>evaluiraju</a:t>
            </a:r>
            <a:r>
              <a:rPr lang="en-US" dirty="0" smtClean="0">
                <a:solidFill>
                  <a:schemeClr val="accent6">
                    <a:lumMod val="10000"/>
                  </a:schemeClr>
                </a:solidFill>
              </a:rPr>
              <a:t> </a:t>
            </a:r>
            <a:r>
              <a:rPr lang="en-US" dirty="0" err="1" smtClean="0">
                <a:solidFill>
                  <a:schemeClr val="accent6">
                    <a:lumMod val="10000"/>
                  </a:schemeClr>
                </a:solidFill>
              </a:rPr>
              <a:t>funkciju</a:t>
            </a:r>
            <a:r>
              <a:rPr lang="en-US" dirty="0" smtClean="0">
                <a:solidFill>
                  <a:schemeClr val="accent6">
                    <a:lumMod val="10000"/>
                  </a:schemeClr>
                </a:solidFill>
              </a:rPr>
              <a:t> </a:t>
            </a:r>
            <a:r>
              <a:rPr lang="en-US" dirty="0" err="1" smtClean="0">
                <a:solidFill>
                  <a:schemeClr val="accent6">
                    <a:lumMod val="10000"/>
                  </a:schemeClr>
                </a:solidFill>
              </a:rPr>
              <a:t>dobrote</a:t>
            </a:r>
            <a:r>
              <a:rPr lang="en-US" dirty="0" smtClean="0">
                <a:solidFill>
                  <a:schemeClr val="accent6">
                    <a:lumMod val="10000"/>
                  </a:schemeClr>
                </a:solidFill>
              </a:rPr>
              <a:t> </a:t>
            </a:r>
            <a:r>
              <a:rPr lang="en-US" dirty="0" err="1" smtClean="0">
                <a:solidFill>
                  <a:schemeClr val="accent6">
                    <a:lumMod val="10000"/>
                  </a:schemeClr>
                </a:solidFill>
              </a:rPr>
              <a:t>i</a:t>
            </a:r>
            <a:r>
              <a:rPr lang="en-US" dirty="0" smtClean="0">
                <a:solidFill>
                  <a:schemeClr val="accent6">
                    <a:lumMod val="10000"/>
                  </a:schemeClr>
                </a:solidFill>
              </a:rPr>
              <a:t>/</a:t>
            </a:r>
            <a:r>
              <a:rPr lang="en-US" dirty="0" err="1" smtClean="0">
                <a:solidFill>
                  <a:schemeClr val="accent6">
                    <a:lumMod val="10000"/>
                  </a:schemeClr>
                </a:solidFill>
              </a:rPr>
              <a:t>ili</a:t>
            </a:r>
            <a:r>
              <a:rPr lang="en-US" dirty="0" smtClean="0">
                <a:solidFill>
                  <a:schemeClr val="accent6">
                    <a:lumMod val="10000"/>
                  </a:schemeClr>
                </a:solidFill>
              </a:rPr>
              <a:t> </a:t>
            </a:r>
            <a:endParaRPr lang="hr-HR" dirty="0" smtClean="0">
              <a:solidFill>
                <a:schemeClr val="accent6">
                  <a:lumMod val="10000"/>
                </a:schemeClr>
              </a:solidFill>
            </a:endParaRPr>
          </a:p>
          <a:p>
            <a:pPr marL="457200" indent="-457200">
              <a:lnSpc>
                <a:spcPct val="150000"/>
              </a:lnSpc>
            </a:pPr>
            <a:r>
              <a:rPr lang="en-US" dirty="0" err="1" smtClean="0">
                <a:solidFill>
                  <a:schemeClr val="accent6">
                    <a:lumMod val="10000"/>
                  </a:schemeClr>
                </a:solidFill>
              </a:rPr>
              <a:t>proces</a:t>
            </a:r>
            <a:r>
              <a:rPr lang="en-US" dirty="0" smtClean="0">
                <a:solidFill>
                  <a:schemeClr val="accent6">
                    <a:lumMod val="10000"/>
                  </a:schemeClr>
                </a:solidFill>
              </a:rPr>
              <a:t> </a:t>
            </a:r>
            <a:r>
              <a:rPr lang="hr-HR" dirty="0" smtClean="0">
                <a:solidFill>
                  <a:schemeClr val="accent6">
                    <a:lumMod val="10000"/>
                  </a:schemeClr>
                </a:solidFill>
              </a:rPr>
              <a:t>s</a:t>
            </a:r>
            <a:r>
              <a:rPr lang="en-US" dirty="0" err="1" smtClean="0">
                <a:solidFill>
                  <a:schemeClr val="accent6">
                    <a:lumMod val="10000"/>
                  </a:schemeClr>
                </a:solidFill>
              </a:rPr>
              <a:t>elekcije</a:t>
            </a:r>
            <a:r>
              <a:rPr lang="hr-HR" dirty="0" smtClean="0">
                <a:solidFill>
                  <a:schemeClr val="accent6">
                    <a:lumMod val="10000"/>
                  </a:schemeClr>
                </a:solidFill>
              </a:rPr>
              <a:t> i</a:t>
            </a:r>
            <a:r>
              <a:rPr lang="en-US" dirty="0" smtClean="0">
                <a:solidFill>
                  <a:schemeClr val="accent6">
                    <a:lumMod val="10000"/>
                  </a:schemeClr>
                </a:solidFill>
              </a:rPr>
              <a:t> </a:t>
            </a:r>
            <a:r>
              <a:rPr lang="en-US" dirty="0" err="1" smtClean="0">
                <a:solidFill>
                  <a:schemeClr val="accent6">
                    <a:lumMod val="10000"/>
                  </a:schemeClr>
                </a:solidFill>
              </a:rPr>
              <a:t>kri</a:t>
            </a:r>
            <a:r>
              <a:rPr lang="hr-HR" dirty="0" err="1" smtClean="0">
                <a:solidFill>
                  <a:schemeClr val="accent6">
                    <a:lumMod val="10000"/>
                  </a:schemeClr>
                </a:solidFill>
              </a:rPr>
              <a:t>žanja</a:t>
            </a:r>
            <a:r>
              <a:rPr lang="hr-HR" dirty="0" smtClean="0">
                <a:solidFill>
                  <a:schemeClr val="accent6">
                    <a:lumMod val="10000"/>
                  </a:schemeClr>
                </a:solidFill>
              </a:rPr>
              <a:t>, mutacije ili reprodukcije</a:t>
            </a:r>
          </a:p>
          <a:p>
            <a:pPr marL="457200" indent="-457200">
              <a:lnSpc>
                <a:spcPct val="150000"/>
              </a:lnSpc>
            </a:pPr>
            <a:r>
              <a:rPr lang="hr-HR" dirty="0" smtClean="0">
                <a:solidFill>
                  <a:schemeClr val="accent6">
                    <a:lumMod val="10000"/>
                  </a:schemeClr>
                </a:solidFill>
              </a:rPr>
              <a:t>-	Ubrzanje osnovnog algoritma je primarni cilj</a:t>
            </a:r>
            <a:endParaRPr lang="en-US" dirty="0" smtClean="0">
              <a:solidFill>
                <a:schemeClr val="accent6">
                  <a:lumMod val="10000"/>
                </a:schemeClr>
              </a:solidFill>
            </a:endParaRPr>
          </a:p>
        </p:txBody>
      </p:sp>
      <p:pic>
        <p:nvPicPr>
          <p:cNvPr id="6" name="Picture 2" descr="MasterSlaveHrvatski"/>
          <p:cNvPicPr>
            <a:picLocks noChangeAspect="1" noChangeArrowheads="1"/>
          </p:cNvPicPr>
          <p:nvPr/>
        </p:nvPicPr>
        <p:blipFill>
          <a:blip r:embed="rId2" cstate="print"/>
          <a:srcRect/>
          <a:stretch>
            <a:fillRect/>
          </a:stretch>
        </p:blipFill>
        <p:spPr bwMode="auto">
          <a:xfrm>
            <a:off x="2286000" y="4038600"/>
            <a:ext cx="4495800" cy="2563522"/>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fld id="{E474DA52-4C4A-409D-B389-059C54654588}" type="slidenum">
              <a:rPr lang="en-US" smtClean="0"/>
              <a:pPr/>
              <a:t>9</a:t>
            </a:fld>
            <a:r>
              <a:rPr lang="en-US" dirty="0" smtClean="0"/>
              <a:t>/29</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1462</TotalTime>
  <Words>1284</Words>
  <Application>Microsoft Office PowerPoint</Application>
  <PresentationFormat>On-screen Show (4:3)</PresentationFormat>
  <Paragraphs>255</Paragraphs>
  <Slides>30</Slides>
  <Notes>3</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Lovro</dc:creator>
  <cp:lastModifiedBy>Lovro</cp:lastModifiedBy>
  <cp:revision>105</cp:revision>
  <dcterms:created xsi:type="dcterms:W3CDTF">2011-01-09T18:38:12Z</dcterms:created>
  <dcterms:modified xsi:type="dcterms:W3CDTF">2011-07-01T10:05:25Z</dcterms:modified>
</cp:coreProperties>
</file>