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DDFC65FD-0B36-4692-BC15-62C4D3066C87}">
  <a:tblStyle styleId="{DDFC65FD-0B36-4692-BC15-62C4D3066C8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Relationship Id="rId4" Type="http://schemas.openxmlformats.org/officeDocument/2006/relationships/image" Target="../media/image11.png"/><Relationship Id="rId5" Type="http://schemas.openxmlformats.org/officeDocument/2006/relationships/hyperlink" Target="https://en.wikipedia.org/wiki/Simulated_annealing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hyperlink" Target="http://java.zemris.fer.hr/nastava/pioa/knjiga-0.1.2013-12-30.pdf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9.gif"/><Relationship Id="rId5" Type="http://schemas.openxmlformats.org/officeDocument/2006/relationships/hyperlink" Target="http://www.itm.uni-stuttgart.de/research/pso_opt/pso_en.php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hyperlink" Target="https://sebastianraschka.com/faq/docs/visual-backpropagation.html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oo.gl/ZQcauL" TargetMode="External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hyperlink" Target="http://www.narrowrow.com/2015/07/wheat-consumption-tracks-usa-eating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hyperlink" Target="https://www.bitfinex.com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2.gif"/><Relationship Id="rId5" Type="http://schemas.openxmlformats.org/officeDocument/2006/relationships/image" Target="../media/image11.png"/><Relationship Id="rId6" Type="http://schemas.openxmlformats.org/officeDocument/2006/relationships/hyperlink" Target="https://cs231n.github.io/neural-networks-1/" TargetMode="External"/><Relationship Id="rId7" Type="http://schemas.openxmlformats.org/officeDocument/2006/relationships/hyperlink" Target="http://mnemstudio.org/neural-networks-elman.htm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0" y="550600"/>
            <a:ext cx="9144000" cy="72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/>
              <a:t>Predviđanje vremenskih serija</a:t>
            </a:r>
            <a:endParaRPr sz="3600"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1263900" y="3485975"/>
            <a:ext cx="6616200" cy="4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Zavod za elektroniku, mikroelektroniku, računalne i inteligentne sustave</a:t>
            </a:r>
            <a:endParaRPr sz="1200"/>
          </a:p>
        </p:txBody>
      </p:sp>
      <p:sp>
        <p:nvSpPr>
          <p:cNvPr id="56" name="Shape 56"/>
          <p:cNvSpPr txBox="1"/>
          <p:nvPr/>
        </p:nvSpPr>
        <p:spPr>
          <a:xfrm>
            <a:off x="1263900" y="1871300"/>
            <a:ext cx="6616200" cy="6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</a:rPr>
              <a:t>Luka Banović, Herman Zvonimir Došilović, Matej Grcić, Marin Sokol</a:t>
            </a:r>
            <a:endParaRPr>
              <a:solidFill>
                <a:schemeClr val="dk2"/>
              </a:solidFill>
            </a:endParaRPr>
          </a:p>
          <a:p>
            <a:pPr indent="0" lvl="0" mar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</a:rPr>
              <a:t>mentor: doc. dr. sc. Marko Čupić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>
            <p:ph idx="1" type="subTitle"/>
          </p:nvPr>
        </p:nvSpPr>
        <p:spPr>
          <a:xfrm>
            <a:off x="1263825" y="3937175"/>
            <a:ext cx="6616200" cy="5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Fakultet elektrotehnike i računarstva</a:t>
            </a:r>
            <a:endParaRPr sz="12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Sveučilište u Zagrebu</a:t>
            </a:r>
            <a:endParaRPr sz="1200"/>
          </a:p>
        </p:txBody>
      </p:sp>
      <p:sp>
        <p:nvSpPr>
          <p:cNvPr id="59" name="Shape 59"/>
          <p:cNvSpPr txBox="1"/>
          <p:nvPr/>
        </p:nvSpPr>
        <p:spPr>
          <a:xfrm>
            <a:off x="1263825" y="4592900"/>
            <a:ext cx="6616200" cy="4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2"/>
                </a:solidFill>
              </a:rPr>
              <a:t>25. siječnja 2018.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1263900" y="2975538"/>
            <a:ext cx="6616200" cy="45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Projekt iz programske potpore</a:t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Simulirano kaljenje</a:t>
            </a:r>
            <a:endParaRPr/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Geometrijsko hlađenje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Generiranje susjeda Gaussovom razdiobom</a:t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5075" y="2116775"/>
            <a:ext cx="5833825" cy="187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>
            <p:ph idx="12" type="sldNum"/>
          </p:nvPr>
        </p:nvSpPr>
        <p:spPr>
          <a:xfrm>
            <a:off x="8210196" y="4663225"/>
            <a:ext cx="810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2540538" y="3995275"/>
            <a:ext cx="4062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https://en.wikipedia.org/wiki/Simulated_annealing</a:t>
            </a:r>
            <a:endParaRPr sz="7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Genetski algoritam</a:t>
            </a:r>
            <a:endParaRPr/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11700" y="1152475"/>
            <a:ext cx="3220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Turnirska selekcija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i="1" lang="en-GB"/>
              <a:t>BLXAlpha</a:t>
            </a:r>
            <a:r>
              <a:rPr lang="en-GB"/>
              <a:t> križanje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Mutacija Gaussovom razdiobom</a:t>
            </a:r>
            <a:endParaRPr i="1"/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>
            <p:ph idx="12" type="sldNum"/>
          </p:nvPr>
        </p:nvSpPr>
        <p:spPr>
          <a:xfrm>
            <a:off x="8067844" y="4663225"/>
            <a:ext cx="953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pic>
        <p:nvPicPr>
          <p:cNvPr id="156" name="Shape 1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700" y="1152475"/>
            <a:ext cx="5786300" cy="29363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 txBox="1"/>
          <p:nvPr/>
        </p:nvSpPr>
        <p:spPr>
          <a:xfrm>
            <a:off x="4219400" y="4088775"/>
            <a:ext cx="4062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/>
              <a:t>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Marko Čupić. Prirodom inspirirani optimizacijski algoritmi</a:t>
            </a:r>
            <a:endParaRPr sz="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Optimizacija rojem čestica</a:t>
            </a:r>
            <a:endParaRPr/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>
            <p:ph idx="12" type="sldNum"/>
          </p:nvPr>
        </p:nvSpPr>
        <p:spPr>
          <a:xfrm>
            <a:off x="8236072" y="4663225"/>
            <a:ext cx="7851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69375" y="1152475"/>
            <a:ext cx="3466701" cy="260002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Jednostavna regulacija brzine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Potpuno ili djelomično informirana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Potpuno povezana topologija</a:t>
            </a:r>
            <a:endParaRPr/>
          </a:p>
        </p:txBody>
      </p:sp>
      <p:sp>
        <p:nvSpPr>
          <p:cNvPr id="167" name="Shape 167"/>
          <p:cNvSpPr txBox="1"/>
          <p:nvPr/>
        </p:nvSpPr>
        <p:spPr>
          <a:xfrm>
            <a:off x="4471275" y="3752500"/>
            <a:ext cx="4062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http://www.itm.uni-stuttgart.de/research/pso_opt/pso_en.php</a:t>
            </a:r>
            <a:endParaRPr sz="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Algoritam unazadne propagacije</a:t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Proizvoljan broj iteracija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Grupno ili pojedinačno učenje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Proizvoljna stopa učenja</a:t>
            </a:r>
            <a:endParaRPr/>
          </a:p>
        </p:txBody>
      </p:sp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8561" y="1152475"/>
            <a:ext cx="4263739" cy="313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>
            <p:ph idx="12" type="sldNum"/>
          </p:nvPr>
        </p:nvSpPr>
        <p:spPr>
          <a:xfrm>
            <a:off x="8035494" y="4663225"/>
            <a:ext cx="9858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sp>
        <p:nvSpPr>
          <p:cNvPr id="177" name="Shape 177"/>
          <p:cNvSpPr txBox="1"/>
          <p:nvPr/>
        </p:nvSpPr>
        <p:spPr>
          <a:xfrm>
            <a:off x="4668963" y="4282975"/>
            <a:ext cx="4062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https://sebastianraschka.com/faq/docs/visual-backpropagation.html</a:t>
            </a:r>
            <a:endParaRPr sz="7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Shape 1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0949" y="1017725"/>
            <a:ext cx="4501501" cy="347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Turnirska selekcija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Križanje i mutiranje stabla operatora</a:t>
            </a:r>
            <a:endParaRPr/>
          </a:p>
        </p:txBody>
      </p:sp>
      <p:sp>
        <p:nvSpPr>
          <p:cNvPr id="184" name="Shape 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Genetsko programiranje</a:t>
            </a:r>
            <a:endParaRPr/>
          </a:p>
        </p:txBody>
      </p:sp>
      <p:pic>
        <p:nvPicPr>
          <p:cNvPr id="185" name="Shape 1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>
            <p:ph idx="12" type="sldNum"/>
          </p:nvPr>
        </p:nvSpPr>
        <p:spPr>
          <a:xfrm>
            <a:off x="8274897" y="4663225"/>
            <a:ext cx="746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Prezentacija aplikacije</a:t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99600" y="3216375"/>
            <a:ext cx="4232700" cy="135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 txBox="1"/>
          <p:nvPr>
            <p:ph idx="12" type="sldNum"/>
          </p:nvPr>
        </p:nvSpPr>
        <p:spPr>
          <a:xfrm>
            <a:off x="8274897" y="4663225"/>
            <a:ext cx="7464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Hvala na pažnji!</a:t>
            </a:r>
            <a:endParaRPr/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311700" y="3529063"/>
            <a:ext cx="8520600" cy="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https://goo.gl/ZQcauL</a:t>
            </a:r>
            <a:endParaRPr/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8261947" y="4663225"/>
            <a:ext cx="7593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pic>
        <p:nvPicPr>
          <p:cNvPr id="202" name="Shape 2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Vremenska serija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311695" y="1017725"/>
            <a:ext cx="5046600" cy="51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Poredani niz podataka: x(t), t &gt;= 0</a:t>
            </a:r>
            <a:endParaRPr/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528625"/>
            <a:ext cx="5418076" cy="261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9" name="Shape 69"/>
          <p:cNvGraphicFramePr/>
          <p:nvPr/>
        </p:nvGraphicFramePr>
        <p:xfrm>
          <a:off x="6487500" y="556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{DDFC65FD-0B36-4692-BC15-62C4D3066C87}</a:tableStyleId>
              </a:tblPr>
              <a:tblGrid>
                <a:gridCol w="382850"/>
                <a:gridCol w="1602100"/>
              </a:tblGrid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2"/>
                          </a:solidFill>
                        </a:rPr>
                        <a:t>t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dk2"/>
                          </a:solidFill>
                        </a:rPr>
                        <a:t>x(t)</a:t>
                      </a:r>
                      <a:endParaRPr b="1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0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3692.00755764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1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3850.76698626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3920.92449265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3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4080.24298466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4195.61212363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5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4127.89367899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6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4038.87512572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87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7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chemeClr val="dk2"/>
                          </a:solidFill>
                        </a:rPr>
                        <a:t>4332.37367688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70" name="Shape 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Predviđanje vremenskih serija</a:t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6994" y="1152475"/>
            <a:ext cx="4270030" cy="3416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sp>
        <p:nvSpPr>
          <p:cNvPr id="80" name="Shape 80"/>
          <p:cNvSpPr txBox="1"/>
          <p:nvPr/>
        </p:nvSpPr>
        <p:spPr>
          <a:xfrm>
            <a:off x="2436999" y="4568875"/>
            <a:ext cx="4269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http://www.narrowrow.com/2015/07/wheat-consumption-tracks-usa-eating.html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37408"/>
            <a:ext cx="9144002" cy="26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sp>
        <p:nvSpPr>
          <p:cNvPr id="90" name="Shape 90"/>
          <p:cNvSpPr txBox="1"/>
          <p:nvPr/>
        </p:nvSpPr>
        <p:spPr>
          <a:xfrm>
            <a:off x="2437049" y="3906100"/>
            <a:ext cx="42699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5"/>
              </a:rPr>
              <a:t>https://www.bitfinex.com</a:t>
            </a:r>
            <a:endParaRPr sz="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Zadatak</a:t>
            </a:r>
            <a:endParaRPr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Statistički modeli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Umjetna neuronska mreža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Genetsko programiranje</a:t>
            </a: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9575" y="1152475"/>
            <a:ext cx="4702725" cy="260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Statistički modeli</a:t>
            </a:r>
            <a:endParaRPr/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AR (</a:t>
            </a:r>
            <a:r>
              <a:rPr i="1" lang="en-GB"/>
              <a:t>Auto Regressive</a:t>
            </a:r>
            <a:r>
              <a:rPr lang="en-GB"/>
              <a:t>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MA (</a:t>
            </a:r>
            <a:r>
              <a:rPr i="1" lang="en-GB"/>
              <a:t>Moving Average</a:t>
            </a:r>
            <a:r>
              <a:rPr lang="en-GB"/>
              <a:t>)</a:t>
            </a: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8500" y="2332975"/>
            <a:ext cx="7707024" cy="47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Umjetna neuronska mreža</a:t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TDNN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Elmanova neuronska mreža</a:t>
            </a:r>
            <a:endParaRPr/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11277"/>
            <a:ext cx="4391826" cy="215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534" y="1152475"/>
            <a:ext cx="4128766" cy="334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  <p:sp>
        <p:nvSpPr>
          <p:cNvPr id="119" name="Shape 119"/>
          <p:cNvSpPr txBox="1"/>
          <p:nvPr/>
        </p:nvSpPr>
        <p:spPr>
          <a:xfrm>
            <a:off x="1145750" y="4065550"/>
            <a:ext cx="27237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6"/>
              </a:rPr>
              <a:t>https://cs231n.github.io/neural-networks-1/</a:t>
            </a:r>
            <a:endParaRPr sz="700"/>
          </a:p>
        </p:txBody>
      </p:sp>
      <p:sp>
        <p:nvSpPr>
          <p:cNvPr id="120" name="Shape 120"/>
          <p:cNvSpPr txBox="1"/>
          <p:nvPr/>
        </p:nvSpPr>
        <p:spPr>
          <a:xfrm>
            <a:off x="5126312" y="4568875"/>
            <a:ext cx="32832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/>
              <a:t>Izvor: </a:t>
            </a:r>
            <a:r>
              <a:rPr lang="en-GB" sz="700" u="sng">
                <a:solidFill>
                  <a:schemeClr val="hlink"/>
                </a:solidFill>
                <a:hlinkClick r:id="rId7"/>
              </a:rPr>
              <a:t>http://mnemstudio.org/neural-networks-elman.htm</a:t>
            </a:r>
            <a:endParaRPr sz="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Treniranje umjetne neuronske mreže</a:t>
            </a:r>
            <a:endParaRPr/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52475"/>
            <a:ext cx="8520600" cy="25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Simulirano kaljenje (engl. </a:t>
            </a:r>
            <a:r>
              <a:rPr i="1" lang="en-GB"/>
              <a:t>Simulated annealing</a:t>
            </a:r>
            <a:r>
              <a:rPr lang="en-GB"/>
              <a:t>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Genetski algoritam (engl. </a:t>
            </a:r>
            <a:r>
              <a:rPr i="1" lang="en-GB"/>
              <a:t>Genetic algorithm</a:t>
            </a:r>
            <a:r>
              <a:rPr lang="en-GB"/>
              <a:t>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Optimizacija rojem čestica (engl. </a:t>
            </a:r>
            <a:r>
              <a:rPr i="1" lang="en-GB"/>
              <a:t>Particle swarm optimization</a:t>
            </a:r>
            <a:r>
              <a:rPr lang="en-GB"/>
              <a:t>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Algoritam unazadne propagacije (engl. </a:t>
            </a:r>
            <a:r>
              <a:rPr i="1" lang="en-GB"/>
              <a:t>Backpropagation</a:t>
            </a:r>
            <a:r>
              <a:rPr lang="en-GB"/>
              <a:t>)</a:t>
            </a:r>
            <a:r>
              <a:rPr lang="en-GB"/>
              <a:t>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GB"/>
              <a:t>Traženje parametara neuronske mreže. </a:t>
            </a:r>
            <a:endParaRPr b="1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GB"/>
              <a:t>Minimizacija srednje kvadratne pogreške.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Prikaz rješenja</a:t>
            </a:r>
            <a:endParaRPr/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311700" y="1231500"/>
            <a:ext cx="8520600" cy="268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Vektor realnih brojeva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Broj komponenti vektora jednak je broju parametara mreže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Kazna rješenja jednaka je srednjoj kvadratnoj pogrešci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Dobrota rješenja jednaka je negativnoj kazni</a:t>
            </a:r>
            <a:endParaRPr/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88875"/>
            <a:ext cx="1263827" cy="65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2813" y="2796796"/>
            <a:ext cx="1298375" cy="186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r>
              <a:rPr lang="en-GB"/>
              <a:t>/16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