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89169-69E9-4097-8AF2-10E3DAE2CE32}" type="datetimeFigureOut">
              <a:rPr lang="hr-HR" smtClean="0"/>
              <a:t>3.7.2012.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450A-55CF-4B29-A864-7B06A61F3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62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450A-55CF-4B29-A864-7B06A61F3676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9551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450A-55CF-4B29-A864-7B06A61F3676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955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836B-1B60-4746-8D5A-6D7F0A10229E}" type="datetime1">
              <a:rPr lang="hr-HR" smtClean="0"/>
              <a:t>3.7.2012.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DB0C-B968-4EEB-AC7D-8C1609BC39D2}" type="datetime1">
              <a:rPr lang="hr-HR" smtClean="0"/>
              <a:t>3.7.2012.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CCB0-A07A-4F59-8704-19E914ACD6F6}" type="datetime1">
              <a:rPr lang="hr-HR" smtClean="0"/>
              <a:t>3.7.2012.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9CA1-11CF-4CBD-AE36-F3130906038D}" type="datetime1">
              <a:rPr lang="hr-HR" smtClean="0"/>
              <a:t>3.7.2012.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E11D-07D2-4589-B5FC-5146D568BB57}" type="datetime1">
              <a:rPr lang="hr-HR" smtClean="0"/>
              <a:t>3.7.2012.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5F7E-4F58-47D5-B3F8-B49CE29B01DC}" type="datetime1">
              <a:rPr lang="hr-HR" smtClean="0"/>
              <a:t>3.7.2012.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CBFD-9D85-4F0F-AA7C-47BB615F6CD5}" type="datetime1">
              <a:rPr lang="hr-HR" smtClean="0"/>
              <a:t>3.7.2012.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EE41-42D5-4308-ACB7-EA873B0C4693}" type="datetime1">
              <a:rPr lang="hr-HR" smtClean="0"/>
              <a:t>3.7.2012.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81C2-2B2E-426B-85F7-04D4AF316E5D}" type="datetime1">
              <a:rPr lang="hr-HR" smtClean="0"/>
              <a:t>3.7.2012.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81A1-BADC-453E-A30E-534B5F932B26}" type="datetime1">
              <a:rPr lang="hr-HR" smtClean="0"/>
              <a:t>3.7.2012.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D9EF-AA51-477E-B7C0-8C6EBCE901A9}" type="datetime1">
              <a:rPr lang="hr-HR" smtClean="0"/>
              <a:t>3.7.2012.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2EB32A-6D17-4754-8C28-2C26BE7C844B}" type="datetime1">
              <a:rPr lang="hr-HR" smtClean="0"/>
              <a:t>3.7.2012.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22B66D-D5FB-4262-8879-0A5018A56492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Analitička metoda hijerarhijskog odlučivanja u planiranju distribucijskih mreža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Marko Išlić </a:t>
            </a:r>
            <a:endParaRPr lang="hr-HR" sz="2800" dirty="0" smtClean="0"/>
          </a:p>
          <a:p>
            <a:r>
              <a:rPr lang="hr-HR" sz="2800" dirty="0" smtClean="0"/>
              <a:t>Mentor: prof.dr.sc. Davor Škrlec</a:t>
            </a:r>
            <a:endParaRPr lang="hr-H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00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73331052"/>
                  </p:ext>
                </p:extLst>
              </p:nvPr>
            </p:nvGraphicFramePr>
            <p:xfrm>
              <a:off x="467544" y="2276872"/>
              <a:ext cx="8208911" cy="4014642"/>
            </p:xfrm>
            <a:graphic>
              <a:graphicData uri="http://schemas.openxmlformats.org/drawingml/2006/table">
                <a:tbl>
                  <a:tblPr firstRow="1" firstCol="1"/>
                  <a:tblGrid>
                    <a:gridCol w="1392788"/>
                    <a:gridCol w="821460"/>
                    <a:gridCol w="998636"/>
                    <a:gridCol w="999585"/>
                    <a:gridCol w="998636"/>
                    <a:gridCol w="999585"/>
                    <a:gridCol w="998636"/>
                    <a:gridCol w="999585"/>
                  </a:tblGrid>
                  <a:tr h="15619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Tehničke karakteristike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Pripremljenost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Iskorištenost + trend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Kvaliteta napona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Stalnost napajanja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Sekundarni pokazatelji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Geometrijska sredina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Prioritet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4409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Pripremljenost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1100" b="1" i="1">
                                    <a:effectLst/>
                                    <a:latin typeface="Cambria Math"/>
                                    <a:ea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effectLst/>
                              <a:latin typeface="Arial"/>
                              <a:ea typeface="Times New Roman"/>
                            </a:rPr>
                            <a:t>1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11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1100" b="1" i="1">
                                    <a:effectLst/>
                                    <a:latin typeface="Cambria Math"/>
                                    <a:ea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1,741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0,311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4409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Iskorištenost + trend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1100" b="1" i="1">
                                    <a:effectLst/>
                                    <a:latin typeface="Cambria Math"/>
                                    <a:ea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1100" b="1" i="1">
                                    <a:effectLst/>
                                    <a:latin typeface="Cambria Math"/>
                                    <a:ea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1,644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0,293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4567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Kvaliteta napona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  <a:cs typeface="Arial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  <a:cs typeface="Arial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  <a:cs typeface="Arial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11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0,758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0,135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4567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Stalnost napajanja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1,000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0,178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4589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Sekundarni pokazatelji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1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0,461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0,082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73331052"/>
                  </p:ext>
                </p:extLst>
              </p:nvPr>
            </p:nvGraphicFramePr>
            <p:xfrm>
              <a:off x="467544" y="2276872"/>
              <a:ext cx="8208911" cy="4014642"/>
            </p:xfrm>
            <a:graphic>
              <a:graphicData uri="http://schemas.openxmlformats.org/drawingml/2006/table">
                <a:tbl>
                  <a:tblPr firstRow="1" firstCol="1"/>
                  <a:tblGrid>
                    <a:gridCol w="1392788"/>
                    <a:gridCol w="821460"/>
                    <a:gridCol w="998636"/>
                    <a:gridCol w="999585"/>
                    <a:gridCol w="998636"/>
                    <a:gridCol w="999585"/>
                    <a:gridCol w="998636"/>
                    <a:gridCol w="999585"/>
                  </a:tblGrid>
                  <a:tr h="15619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Tehničke karakteristike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Pripremljenost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Iskorištenost + trend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Kvaliteta napona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Stalnost napajanja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Sekundarni pokazatelji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Geometrijska sredina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Prioritet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vert="vert27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4409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Pripremljenost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69630" t="-356944" r="-728889" b="-55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effectLst/>
                              <a:latin typeface="Arial"/>
                              <a:ea typeface="Times New Roman"/>
                            </a:rPr>
                            <a:t>1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1951" t="-356944" r="-400000" b="-55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21341" t="-356944" r="-200610" b="-55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1,741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0,311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5029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Iskorištenost + trend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21951" t="-396386" r="-500000" b="-3819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21341" t="-396386" r="-200610" b="-3819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1,644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0,293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5029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Kvaliteta napona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69630" t="-502439" r="-728889" b="-28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21951" t="-502439" r="-500000" b="-28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1951" t="-502439" r="-400000" b="-28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24540" t="-502439" r="-302454" b="-28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0,758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0,135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5029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Stalnost napajanja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69630" t="-595181" r="-728889" b="-1831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21951" t="-595181" r="-500000" b="-1831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effectLst/>
                              <a:latin typeface="Cambria"/>
                              <a:ea typeface="Times New Roman"/>
                            </a:rPr>
                            <a:t>2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1,000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0,178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5029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Sekundarni pokazatelji</a:t>
                          </a:r>
                          <a:endParaRPr lang="hr-HR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69630" t="-703659" r="-728889" b="-85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21951" t="-703659" r="-500000" b="-85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1951" t="-703659" r="-400000" b="-85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24540" t="-703659" r="-302454" b="-85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0,461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1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0,082</a:t>
                          </a:r>
                          <a:endParaRPr lang="hr-HR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10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Primjer</a:t>
            </a:r>
            <a:r>
              <a:rPr lang="en-US" b="1" dirty="0"/>
              <a:t> </a:t>
            </a:r>
            <a:r>
              <a:rPr lang="en-US" b="1" dirty="0" err="1"/>
              <a:t>primjene</a:t>
            </a:r>
            <a:r>
              <a:rPr lang="en-US" b="1" dirty="0"/>
              <a:t> AHP </a:t>
            </a:r>
            <a:r>
              <a:rPr lang="en-US" b="1" dirty="0" err="1"/>
              <a:t>studije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stvarnom</a:t>
            </a:r>
            <a:r>
              <a:rPr lang="en-US" b="1" dirty="0"/>
              <a:t> </a:t>
            </a:r>
            <a:r>
              <a:rPr lang="en-US" b="1" dirty="0" err="1"/>
              <a:t>modelu</a:t>
            </a:r>
            <a:r>
              <a:rPr lang="hr-HR" b="1" dirty="0"/>
              <a:t> </a:t>
            </a:r>
            <a:r>
              <a:rPr lang="hr-HR" b="1" dirty="0" smtClean="0"/>
              <a:t>(2)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76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11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Primjer</a:t>
            </a:r>
            <a:r>
              <a:rPr lang="en-US" b="1" dirty="0"/>
              <a:t> </a:t>
            </a:r>
            <a:r>
              <a:rPr lang="en-US" b="1" dirty="0" err="1"/>
              <a:t>primjene</a:t>
            </a:r>
            <a:r>
              <a:rPr lang="en-US" b="1" dirty="0"/>
              <a:t> AHP </a:t>
            </a:r>
            <a:r>
              <a:rPr lang="en-US" b="1" dirty="0" err="1"/>
              <a:t>studije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stvarnom</a:t>
            </a:r>
            <a:r>
              <a:rPr lang="en-US" b="1" dirty="0"/>
              <a:t> </a:t>
            </a:r>
            <a:r>
              <a:rPr lang="en-US" b="1" dirty="0" err="1"/>
              <a:t>modelu</a:t>
            </a:r>
            <a:r>
              <a:rPr lang="hr-HR" b="1" dirty="0"/>
              <a:t> </a:t>
            </a:r>
            <a:r>
              <a:rPr lang="hr-HR" b="1" dirty="0" smtClean="0"/>
              <a:t>(3)</a:t>
            </a:r>
            <a:endParaRPr lang="hr-HR" dirty="0"/>
          </a:p>
        </p:txBody>
      </p:sp>
      <p:pic>
        <p:nvPicPr>
          <p:cNvPr id="5" name="Slika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35" y="2674938"/>
            <a:ext cx="6820667" cy="345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12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Primjer</a:t>
            </a:r>
            <a:r>
              <a:rPr lang="en-US" b="1" dirty="0"/>
              <a:t> </a:t>
            </a:r>
            <a:r>
              <a:rPr lang="en-US" b="1" dirty="0" err="1"/>
              <a:t>primjene</a:t>
            </a:r>
            <a:r>
              <a:rPr lang="en-US" b="1" dirty="0"/>
              <a:t> AHP </a:t>
            </a:r>
            <a:r>
              <a:rPr lang="en-US" b="1" dirty="0" err="1"/>
              <a:t>studije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stvarnom</a:t>
            </a:r>
            <a:r>
              <a:rPr lang="en-US" b="1" dirty="0"/>
              <a:t> </a:t>
            </a:r>
            <a:r>
              <a:rPr lang="en-US" b="1" dirty="0" err="1"/>
              <a:t>modelu</a:t>
            </a:r>
            <a:r>
              <a:rPr lang="hr-HR" b="1" dirty="0"/>
              <a:t> </a:t>
            </a:r>
            <a:r>
              <a:rPr lang="hr-HR" b="1" dirty="0" smtClean="0"/>
              <a:t>(4)</a:t>
            </a:r>
            <a:endParaRPr lang="hr-HR" dirty="0"/>
          </a:p>
        </p:txBody>
      </p:sp>
      <p:pic>
        <p:nvPicPr>
          <p:cNvPr id="5" name="Slika 1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149080"/>
            <a:ext cx="7408862" cy="1994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416824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9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 smtClean="0"/>
                  <a:t>Prema vrijednostima pokazatelja svaki pogon dobija ocjene utvrđene normama Hrvatske Elektroprivrede</a:t>
                </a:r>
              </a:p>
              <a:p>
                <a:r>
                  <a:rPr lang="hr-HR" dirty="0" smtClean="0"/>
                  <a:t>Te ocjene se ponderiraju u skladu s matricom prioriteta i nastaje </a:t>
                </a:r>
                <a:r>
                  <a:rPr lang="hr-HR" dirty="0" smtClean="0"/>
                  <a:t>konačna </a:t>
                </a:r>
                <a:r>
                  <a:rPr lang="hr-HR" dirty="0" smtClean="0"/>
                  <a:t>ocjena pogona: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hr-HR" i="1">
                              <a:effectLst/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𝑖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5</m:t>
                          </m:r>
                        </m:sup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𝑜𝑐𝑗𝑒𝑛𝑎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𝑝𝑜𝑘𝑎𝑧𝑎𝑡𝑒𝑙𝑗𝑎</m:t>
                          </m:r>
                          <m:d>
                            <m:dPr>
                              <m:ctrlPr>
                                <a:rPr lang="hr-HR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𝑖</m:t>
                              </m:r>
                            </m:e>
                          </m:d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∗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𝑣𝑒𝑘𝑡𝑜𝑟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𝑝𝑟𝑖𝑜𝑟𝑖𝑡𝑒𝑡𝑎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(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𝑖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)</m:t>
                          </m:r>
                        </m:e>
                      </m:nary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94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13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Primjer</a:t>
            </a:r>
            <a:r>
              <a:rPr lang="en-US" b="1" dirty="0"/>
              <a:t> </a:t>
            </a:r>
            <a:r>
              <a:rPr lang="en-US" b="1" dirty="0" err="1"/>
              <a:t>primjene</a:t>
            </a:r>
            <a:r>
              <a:rPr lang="en-US" b="1" dirty="0"/>
              <a:t> AHP </a:t>
            </a:r>
            <a:r>
              <a:rPr lang="en-US" b="1" dirty="0" err="1"/>
              <a:t>studije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stvarnom</a:t>
            </a:r>
            <a:r>
              <a:rPr lang="en-US" b="1" dirty="0"/>
              <a:t> </a:t>
            </a:r>
            <a:r>
              <a:rPr lang="en-US" b="1" dirty="0" err="1"/>
              <a:t>modelu</a:t>
            </a:r>
            <a:r>
              <a:rPr lang="hr-HR" b="1" dirty="0"/>
              <a:t> </a:t>
            </a:r>
            <a:r>
              <a:rPr lang="hr-HR" b="1" dirty="0" smtClean="0"/>
              <a:t>(5)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02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2400"/>
                  </a:spcAft>
                </a:pPr>
                <a:r>
                  <a:rPr lang="hr-HR" dirty="0" smtClean="0"/>
                  <a:t>Tada se pristupa tzv. cost benefit analizi – računamo omjer koristi i troškova</a:t>
                </a:r>
                <a:endParaRPr lang="hr-HR" i="1" dirty="0" smtClean="0">
                  <a:latin typeface="Cambria Math"/>
                </a:endParaRPr>
              </a:p>
              <a:p>
                <a:pPr marL="0" indent="0">
                  <a:spcBef>
                    <a:spcPts val="2400"/>
                  </a:spcBef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1000∗</m:t>
                          </m:r>
                          <m:r>
                            <a:rPr lang="en-US" i="1">
                              <a:latin typeface="Cambria Math"/>
                            </a:rPr>
                            <m:t>𝑜𝑐𝑗𝑒𝑛𝑎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𝑝𝑜𝑔𝑜𝑛𝑎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𝑡𝑟𝑜</m:t>
                          </m:r>
                          <m:r>
                            <a:rPr lang="en-US" i="1">
                              <a:latin typeface="Cambria Math"/>
                            </a:rPr>
                            <m:t>š</m:t>
                          </m:r>
                          <m:r>
                            <a:rPr lang="en-US" i="1">
                              <a:latin typeface="Cambria Math"/>
                            </a:rPr>
                            <m:t>𝑘𝑜𝑣𝑖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𝑢𝑙𝑎𝑔𝑎𝑛𝑗𝑎</m:t>
                          </m:r>
                        </m:den>
                      </m:f>
                    </m:oMath>
                  </m:oMathPara>
                </a14:m>
                <a:endParaRPr lang="hr-HR" dirty="0" smtClean="0"/>
              </a:p>
              <a:p>
                <a:r>
                  <a:rPr lang="hr-HR" dirty="0"/>
                  <a:t>Pogoni s boljim (većim) omjerom koristi i troškova su prioritetniji od onih s manjim tim omjerom</a:t>
                </a:r>
              </a:p>
              <a:p>
                <a:endParaRPr lang="hr-HR" dirty="0" smtClean="0"/>
              </a:p>
              <a:p>
                <a:pPr marL="0" indent="0">
                  <a:buNone/>
                </a:pPr>
                <a:endParaRPr lang="hr-HR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94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14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Primjer</a:t>
            </a:r>
            <a:r>
              <a:rPr lang="en-US" b="1" dirty="0"/>
              <a:t> </a:t>
            </a:r>
            <a:r>
              <a:rPr lang="en-US" b="1" dirty="0" err="1"/>
              <a:t>primjene</a:t>
            </a:r>
            <a:r>
              <a:rPr lang="en-US" b="1" dirty="0"/>
              <a:t> AHP </a:t>
            </a:r>
            <a:r>
              <a:rPr lang="en-US" b="1" dirty="0" err="1"/>
              <a:t>studije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stvarnom</a:t>
            </a:r>
            <a:r>
              <a:rPr lang="en-US" b="1" dirty="0"/>
              <a:t> </a:t>
            </a:r>
            <a:r>
              <a:rPr lang="en-US" b="1" dirty="0" err="1"/>
              <a:t>modelu</a:t>
            </a:r>
            <a:r>
              <a:rPr lang="hr-HR" b="1" dirty="0"/>
              <a:t> </a:t>
            </a:r>
            <a:r>
              <a:rPr lang="hr-HR" b="1" dirty="0" smtClean="0"/>
              <a:t>(6)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48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031428"/>
          </a:xfrm>
        </p:spPr>
        <p:txBody>
          <a:bodyPr>
            <a:noAutofit/>
          </a:bodyPr>
          <a:lstStyle/>
          <a:p>
            <a:r>
              <a:rPr lang="hr-HR" sz="6600" b="1" dirty="0" smtClean="0"/>
              <a:t>Hvala na pozornosti</a:t>
            </a:r>
            <a:endParaRPr lang="hr-HR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06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b="1" dirty="0" smtClean="0"/>
              <a:t>AHP – općenito</a:t>
            </a:r>
          </a:p>
          <a:p>
            <a:r>
              <a:rPr lang="pl-PL" sz="3600" b="1" dirty="0"/>
              <a:t>Prijelaz na naponsku razinu 20 kV </a:t>
            </a:r>
            <a:endParaRPr lang="pl-PL" sz="3600" b="1" dirty="0" smtClean="0"/>
          </a:p>
          <a:p>
            <a:r>
              <a:rPr lang="hr-HR" sz="3600" b="1" dirty="0"/>
              <a:t>Primjer primjene AHP studije na stvarnom modelu </a:t>
            </a:r>
            <a:endParaRPr lang="hr-HR" sz="3600" b="1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izlaganja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73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5896" y="2636912"/>
            <a:ext cx="5256584" cy="3528391"/>
          </a:xfrm>
        </p:spPr>
        <p:txBody>
          <a:bodyPr/>
          <a:lstStyle/>
          <a:p>
            <a:r>
              <a:rPr lang="hr-HR" dirty="0"/>
              <a:t>Kako objektivno usprediti više objekata s mogućnošću uvažavanja različitih važnosti kriterija odabira ???</a:t>
            </a:r>
            <a:r>
              <a:rPr lang="vi-VN" dirty="0"/>
              <a:t> </a:t>
            </a:r>
            <a:endParaRPr lang="hr-HR" dirty="0"/>
          </a:p>
          <a:p>
            <a:r>
              <a:rPr lang="hr-HR" dirty="0" smtClean="0"/>
              <a:t>Analitička metoda hijerarhijskog odlučivanja</a:t>
            </a:r>
          </a:p>
          <a:p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AHP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3</a:t>
            </a:fld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64" y="2636912"/>
            <a:ext cx="2484276" cy="347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/>
          <a:lstStyle/>
          <a:p>
            <a:r>
              <a:rPr lang="hr-HR" dirty="0" smtClean="0"/>
              <a:t>U ponudi su 3 televizora: A, B i C</a:t>
            </a:r>
          </a:p>
          <a:p>
            <a:r>
              <a:rPr lang="hr-HR" dirty="0" smtClean="0"/>
              <a:t>Naravno imaju različite karakteristike</a:t>
            </a:r>
          </a:p>
          <a:p>
            <a:r>
              <a:rPr lang="hr-HR" dirty="0" smtClean="0"/>
              <a:t>Kao glavne razlike su određene: 	Cijena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				Tehničke karakteristike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				Izgled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4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AHP – Kupnja televizora (1)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88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56182530"/>
                  </p:ext>
                </p:extLst>
              </p:nvPr>
            </p:nvGraphicFramePr>
            <p:xfrm>
              <a:off x="611560" y="2852936"/>
              <a:ext cx="7704856" cy="1441704"/>
            </p:xfrm>
            <a:graphic>
              <a:graphicData uri="http://schemas.openxmlformats.org/drawingml/2006/table">
                <a:tbl>
                  <a:tblPr firstRow="1" firstCol="1"/>
                  <a:tblGrid>
                    <a:gridCol w="1582802"/>
                    <a:gridCol w="1225689"/>
                    <a:gridCol w="1583716"/>
                    <a:gridCol w="1211989"/>
                    <a:gridCol w="1159016"/>
                    <a:gridCol w="941644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 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Cijena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Tehničke karakteristike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Izgled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Geometrijska sredina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Prioritet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Cijena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 dirty="0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5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7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3,271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0,731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2749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Tehničke karakteristike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3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0,843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0,188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Izgled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0,362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0,081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56182530"/>
                  </p:ext>
                </p:extLst>
              </p:nvPr>
            </p:nvGraphicFramePr>
            <p:xfrm>
              <a:off x="611560" y="2852936"/>
              <a:ext cx="7704856" cy="1368363"/>
            </p:xfrm>
            <a:graphic>
              <a:graphicData uri="http://schemas.openxmlformats.org/drawingml/2006/table">
                <a:tbl>
                  <a:tblPr firstRow="1" firstCol="1"/>
                  <a:tblGrid>
                    <a:gridCol w="1582802"/>
                    <a:gridCol w="1225689"/>
                    <a:gridCol w="1583716"/>
                    <a:gridCol w="1211989"/>
                    <a:gridCol w="1159016"/>
                    <a:gridCol w="941644"/>
                  </a:tblGrid>
                  <a:tr h="4327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 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Cijena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Tehničke karakteristike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Izgled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Geometrijska sredina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Prioritet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2041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Cijena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 dirty="0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5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7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3,271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0,731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4327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Tehničke karakteristike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9353" t="-146479" r="-400000" b="-180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3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0,843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0,188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29870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Izgled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9353" t="-357143" r="-400000" b="-1612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77308" t="-357143" r="-209231" b="-1612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0,362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0,081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5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AHP – Kupnja televizora (2)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4552752"/>
                  </p:ext>
                </p:extLst>
              </p:nvPr>
            </p:nvGraphicFramePr>
            <p:xfrm>
              <a:off x="1259632" y="4581128"/>
              <a:ext cx="6840759" cy="1287907"/>
            </p:xfrm>
            <a:graphic>
              <a:graphicData uri="http://schemas.openxmlformats.org/drawingml/2006/table">
                <a:tbl>
                  <a:tblPr firstRow="1" firstCol="1"/>
                  <a:tblGrid>
                    <a:gridCol w="1347744"/>
                    <a:gridCol w="1025355"/>
                    <a:gridCol w="1348530"/>
                    <a:gridCol w="1012774"/>
                    <a:gridCol w="1092978"/>
                    <a:gridCol w="1013378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Izgled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B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C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Geometrijska sredina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Prioritet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3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1,000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0,258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B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000" b="1" i="1">
                                        <a:effectLst/>
                                        <a:latin typeface="Cambria Math"/>
                                        <a:ea typeface="Times New Roman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0,405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0,105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C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3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5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2,466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0,637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4552752"/>
                  </p:ext>
                </p:extLst>
              </p:nvPr>
            </p:nvGraphicFramePr>
            <p:xfrm>
              <a:off x="1259632" y="4581128"/>
              <a:ext cx="6840759" cy="1239013"/>
            </p:xfrm>
            <a:graphic>
              <a:graphicData uri="http://schemas.openxmlformats.org/drawingml/2006/table">
                <a:tbl>
                  <a:tblPr firstRow="1" firstCol="1"/>
                  <a:tblGrid>
                    <a:gridCol w="1347744"/>
                    <a:gridCol w="1025355"/>
                    <a:gridCol w="1348530"/>
                    <a:gridCol w="1012774"/>
                    <a:gridCol w="1092978"/>
                    <a:gridCol w="1013378"/>
                  </a:tblGrid>
                  <a:tr h="4327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Izgled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B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C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Geometrijska sredina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Prioritet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29870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A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3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65868" t="-144898" r="-206587" b="-2612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1,000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0,258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3034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B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32143" t="-240000" r="-436310" b="-15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65868" t="-240000" r="-206587" b="-15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0,405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0,105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  <a:tr h="2041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C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3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5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effectLst/>
                              <a:latin typeface="Cambria"/>
                              <a:ea typeface="Times New Roman"/>
                            </a:rPr>
                            <a:t>1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2,466</a:t>
                          </a:r>
                          <a:endParaRPr lang="hr-HR" sz="1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000" b="1" dirty="0">
                              <a:solidFill>
                                <a:srgbClr val="FFFFFF"/>
                              </a:solidFill>
                              <a:effectLst/>
                              <a:latin typeface="Arial Black"/>
                              <a:ea typeface="Times New Roman"/>
                            </a:rPr>
                            <a:t>0,637</a:t>
                          </a:r>
                          <a:endParaRPr lang="hr-HR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8C0D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4F81BD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142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675467"/>
                <a:ext cx="7408333" cy="13295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0,188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0,096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0,258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0,081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0,596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0,105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0,731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0,309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0,637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0,731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0,188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0,081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0,176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0,180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0,644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675467"/>
                <a:ext cx="7408333" cy="132959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6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AHP – Kupnja televizora </a:t>
            </a:r>
            <a:r>
              <a:rPr lang="hr-HR" dirty="0" smtClean="0"/>
              <a:t>(3)</a:t>
            </a:r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214563"/>
              </p:ext>
            </p:extLst>
          </p:nvPr>
        </p:nvGraphicFramePr>
        <p:xfrm>
          <a:off x="3635896" y="4221088"/>
          <a:ext cx="2178382" cy="1429868"/>
        </p:xfrm>
        <a:graphic>
          <a:graphicData uri="http://schemas.openxmlformats.org/drawingml/2006/table">
            <a:tbl>
              <a:tblPr firstRow="1" firstCol="1"/>
              <a:tblGrid>
                <a:gridCol w="1237159"/>
                <a:gridCol w="941223"/>
              </a:tblGrid>
              <a:tr h="3574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FFFFFF"/>
                          </a:solidFill>
                          <a:effectLst/>
                          <a:latin typeface="Arial Black"/>
                          <a:ea typeface="Times New Roman"/>
                        </a:rPr>
                        <a:t>Alternative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FFFF"/>
                          </a:solidFill>
                          <a:effectLst/>
                          <a:latin typeface="Arial Black"/>
                          <a:ea typeface="Times New Roman"/>
                        </a:rPr>
                        <a:t>Prioritet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74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FFFF"/>
                          </a:solidFill>
                          <a:effectLst/>
                          <a:latin typeface="Arial Black"/>
                          <a:ea typeface="Times New Roman"/>
                        </a:rPr>
                        <a:t>A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Black"/>
                          <a:ea typeface="Times New Roman"/>
                        </a:rPr>
                        <a:t>0,176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574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FFFFFF"/>
                          </a:solidFill>
                          <a:effectLst/>
                          <a:latin typeface="Arial Black"/>
                          <a:ea typeface="Times New Roman"/>
                        </a:rPr>
                        <a:t>B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Black"/>
                          <a:ea typeface="Times New Roman"/>
                        </a:rPr>
                        <a:t>0,180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574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FFFFFF"/>
                          </a:solidFill>
                          <a:effectLst/>
                          <a:latin typeface="Arial Black"/>
                          <a:ea typeface="Times New Roman"/>
                        </a:rPr>
                        <a:t>C</a:t>
                      </a:r>
                      <a:endParaRPr lang="hr-H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Black"/>
                          <a:ea typeface="Times New Roman"/>
                        </a:rPr>
                        <a:t>0,644</a:t>
                      </a:r>
                      <a:endParaRPr lang="hr-H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6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3501008"/>
            <a:ext cx="7408333" cy="1401605"/>
          </a:xfrm>
        </p:spPr>
        <p:txBody>
          <a:bodyPr/>
          <a:lstStyle/>
          <a:p>
            <a:r>
              <a:rPr lang="hr-HR" dirty="0" smtClean="0"/>
              <a:t>Tema ovog rada je primjena AHP metode pri odlučivanju kojim pogonima uvesti 20 kV srednjenaponsku mrežu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7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r-HR" b="1" dirty="0" smtClean="0"/>
              <a:t>AHP i prijelaz na 20 kV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39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129797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Strateški cilj Hrvatske Elektroprivrede</a:t>
            </a:r>
          </a:p>
          <a:p>
            <a:r>
              <a:rPr lang="hr-HR" dirty="0"/>
              <a:t>Prednosti novog tronaponskog sustava (110-20-0,4 kV) se očituju kroz:</a:t>
            </a:r>
          </a:p>
          <a:p>
            <a:pPr marL="457200" lvl="0" indent="-457200">
              <a:buFont typeface="+mj-lt"/>
              <a:buAutoNum type="alphaLcParenR"/>
            </a:pPr>
            <a:r>
              <a:rPr lang="hr-HR" dirty="0"/>
              <a:t>smanjenje gubitaka električne energije i snage</a:t>
            </a:r>
          </a:p>
          <a:p>
            <a:pPr marL="457200" lvl="0" indent="-457200">
              <a:buFont typeface="+mj-lt"/>
              <a:buAutoNum type="alphaLcParenR"/>
            </a:pPr>
            <a:r>
              <a:rPr lang="hr-HR" dirty="0"/>
              <a:t>smanjenje zauzetosti prostora lokacijama postrojenja i trasama vodova</a:t>
            </a:r>
          </a:p>
          <a:p>
            <a:pPr marL="457200" lvl="0" indent="-457200">
              <a:buFont typeface="+mj-lt"/>
              <a:buAutoNum type="alphaLcParenR"/>
            </a:pPr>
            <a:r>
              <a:rPr lang="hr-HR" dirty="0"/>
              <a:t>smanjenje troškova u održavanju postrojenja i vodova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8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Prijelaz na 20 kV – Zašto?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09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1683709" cy="3450696"/>
          </a:xfrm>
        </p:spPr>
        <p:txBody>
          <a:bodyPr/>
          <a:lstStyle/>
          <a:p>
            <a:r>
              <a:rPr lang="hr-HR" dirty="0" smtClean="0"/>
              <a:t>Otočac </a:t>
            </a:r>
          </a:p>
          <a:p>
            <a:r>
              <a:rPr lang="hr-HR" dirty="0" smtClean="0"/>
              <a:t>Udbina</a:t>
            </a:r>
          </a:p>
          <a:p>
            <a:r>
              <a:rPr lang="hr-HR" dirty="0" smtClean="0"/>
              <a:t>Senj</a:t>
            </a:r>
          </a:p>
          <a:p>
            <a:r>
              <a:rPr lang="hr-HR" dirty="0" smtClean="0"/>
              <a:t>Gospić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B66D-D5FB-4262-8879-0A5018A56492}" type="slidenum">
              <a:rPr lang="hr-HR" smtClean="0"/>
              <a:t>9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Primjer</a:t>
            </a:r>
            <a:r>
              <a:rPr lang="en-US" b="1" dirty="0"/>
              <a:t> </a:t>
            </a:r>
            <a:r>
              <a:rPr lang="en-US" b="1" dirty="0" err="1"/>
              <a:t>primjene</a:t>
            </a:r>
            <a:r>
              <a:rPr lang="en-US" b="1" dirty="0"/>
              <a:t> AHP </a:t>
            </a:r>
            <a:r>
              <a:rPr lang="en-US" b="1" dirty="0" err="1"/>
              <a:t>studije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stvarnom</a:t>
            </a:r>
            <a:r>
              <a:rPr lang="en-US" b="1" dirty="0"/>
              <a:t> </a:t>
            </a:r>
            <a:r>
              <a:rPr lang="en-US" b="1" dirty="0" err="1" smtClean="0"/>
              <a:t>modelu</a:t>
            </a:r>
            <a:r>
              <a:rPr lang="hr-HR" b="1" dirty="0" smtClean="0"/>
              <a:t> (1)</a:t>
            </a:r>
            <a:endParaRPr lang="hr-HR" dirty="0"/>
          </a:p>
        </p:txBody>
      </p:sp>
      <p:pic>
        <p:nvPicPr>
          <p:cNvPr id="5" name="Slika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708920"/>
            <a:ext cx="583264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6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737</TotalTime>
  <Words>545</Words>
  <Application>Microsoft Office PowerPoint</Application>
  <PresentationFormat>On-screen Show (4:3)</PresentationFormat>
  <Paragraphs>165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Analitička metoda hijerarhijskog odlučivanja u planiranju distribucijskih mreža </vt:lpstr>
      <vt:lpstr>Sadržaj izlaganja</vt:lpstr>
      <vt:lpstr>AHP </vt:lpstr>
      <vt:lpstr>AHP – Kupnja televizora (1)</vt:lpstr>
      <vt:lpstr>AHP – Kupnja televizora (2)</vt:lpstr>
      <vt:lpstr>AHP – Kupnja televizora (3)</vt:lpstr>
      <vt:lpstr>AHP i prijelaz na 20 kV</vt:lpstr>
      <vt:lpstr>Prijelaz na 20 kV – Zašto?</vt:lpstr>
      <vt:lpstr>Primjer primjene AHP studije na stvarnom modelu (1)</vt:lpstr>
      <vt:lpstr>Primjer primjene AHP studije na stvarnom modelu (2)</vt:lpstr>
      <vt:lpstr>Primjer primjene AHP studije na stvarnom modelu (3)</vt:lpstr>
      <vt:lpstr>Primjer primjene AHP studije na stvarnom modelu (4)</vt:lpstr>
      <vt:lpstr>Primjer primjene AHP studije na stvarnom modelu (5)</vt:lpstr>
      <vt:lpstr>Primjer primjene AHP studije na stvarnom modelu (6)</vt:lpstr>
      <vt:lpstr>Hvala na pozornosti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Analitička metoda hijerarhijskog odlučivanja u planiranju distribucijskih mreža</dc:title>
  <dc:creator>xxxxxx</dc:creator>
  <cp:lastModifiedBy>xxxxxx</cp:lastModifiedBy>
  <cp:revision>12</cp:revision>
  <dcterms:created xsi:type="dcterms:W3CDTF">2012-06-30T11:35:54Z</dcterms:created>
  <dcterms:modified xsi:type="dcterms:W3CDTF">2012-07-03T10:50:41Z</dcterms:modified>
</cp:coreProperties>
</file>