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4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ool\Fakultet\Osmi%20semestar\Seminar\rezultati\rezultat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ool\Fakultet\Osmi%20semestar\Seminar\rezultati\rezulta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0.15999060117485328"/>
          <c:y val="5.14004446328062E-2"/>
          <c:w val="0.78285074365704288"/>
          <c:h val="0.6698019971299628"/>
        </c:manualLayout>
      </c:layout>
      <c:lineChart>
        <c:grouping val="standard"/>
        <c:ser>
          <c:idx val="0"/>
          <c:order val="0"/>
          <c:tx>
            <c:v>Koevolucijska GP simb. reg.</c:v>
          </c:tx>
          <c:cat>
            <c:numRef>
              <c:f>Sheet1!$B$1:$E$1</c:f>
              <c:numCache>
                <c:formatCode>General</c:formatCode>
                <c:ptCount val="4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</c:numCache>
            </c:numRef>
          </c:cat>
          <c:val>
            <c:numRef>
              <c:f>Sheet1!$B$4:$E$4</c:f>
              <c:numCache>
                <c:formatCode>0.0000000000</c:formatCode>
                <c:ptCount val="4"/>
                <c:pt idx="0">
                  <c:v>0.52009099999999997</c:v>
                </c:pt>
                <c:pt idx="1">
                  <c:v>0.34561500000000006</c:v>
                </c:pt>
                <c:pt idx="2">
                  <c:v>5.5015800000000011E-2</c:v>
                </c:pt>
                <c:pt idx="3">
                  <c:v>1.1227400000000005E-2</c:v>
                </c:pt>
              </c:numCache>
            </c:numRef>
          </c:val>
        </c:ser>
        <c:ser>
          <c:idx val="1"/>
          <c:order val="1"/>
          <c:tx>
            <c:v>GP simb. reg.</c:v>
          </c:tx>
          <c:cat>
            <c:numRef>
              <c:f>Sheet1!$B$1:$E$1</c:f>
              <c:numCache>
                <c:formatCode>General</c:formatCode>
                <c:ptCount val="4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</c:numCache>
            </c:numRef>
          </c:cat>
          <c:val>
            <c:numRef>
              <c:f>Sheet1!$B$5:$E$5</c:f>
              <c:numCache>
                <c:formatCode>0.0000000000</c:formatCode>
                <c:ptCount val="4"/>
                <c:pt idx="0">
                  <c:v>2.4593599999999993</c:v>
                </c:pt>
                <c:pt idx="1">
                  <c:v>1.61548</c:v>
                </c:pt>
                <c:pt idx="2">
                  <c:v>1.3554299999999995</c:v>
                </c:pt>
                <c:pt idx="3">
                  <c:v>0.36548700000000012</c:v>
                </c:pt>
              </c:numCache>
            </c:numRef>
          </c:val>
        </c:ser>
        <c:marker val="1"/>
        <c:axId val="45429504"/>
        <c:axId val="45431424"/>
      </c:lineChart>
      <c:catAx>
        <c:axId val="45429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hr-HR" sz="1400"/>
                  <a:t>Broj generacija</a:t>
                </a:r>
              </a:p>
            </c:rich>
          </c:tx>
          <c:layout/>
        </c:title>
        <c:numFmt formatCode="General" sourceLinked="1"/>
        <c:tickLblPos val="nextTo"/>
        <c:crossAx val="45431424"/>
        <c:crosses val="autoZero"/>
        <c:auto val="1"/>
        <c:lblAlgn val="ctr"/>
        <c:lblOffset val="100"/>
      </c:catAx>
      <c:valAx>
        <c:axId val="454314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hr-HR" sz="1400"/>
                  <a:t>Pogreška (E)</a:t>
                </a:r>
              </a:p>
            </c:rich>
          </c:tx>
          <c:layout/>
        </c:title>
        <c:numFmt formatCode="0.0" sourceLinked="0"/>
        <c:tickLblPos val="nextTo"/>
        <c:crossAx val="4542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6681016230857542"/>
          <c:y val="7.2086060605758243E-2"/>
          <c:w val="0.53318983769142492"/>
          <c:h val="0.17879639190496244"/>
        </c:manualLayout>
      </c:layout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0.13298945416254138"/>
          <c:y val="5.1400554097404488E-2"/>
          <c:w val="0.83794866958995395"/>
          <c:h val="0.85304861726721326"/>
        </c:manualLayout>
      </c:layout>
      <c:lineChart>
        <c:grouping val="standard"/>
        <c:ser>
          <c:idx val="0"/>
          <c:order val="0"/>
          <c:tx>
            <c:v>Koevolucijska GP simb. reg.</c:v>
          </c:tx>
          <c:cat>
            <c:numRef>
              <c:f>Sheet1!$B$47:$D$47</c:f>
              <c:numCache>
                <c:formatCode>General</c:formatCode>
                <c:ptCount val="3"/>
                <c:pt idx="0">
                  <c:v>20</c:v>
                </c:pt>
                <c:pt idx="1">
                  <c:v>50</c:v>
                </c:pt>
                <c:pt idx="2">
                  <c:v>100</c:v>
                </c:pt>
              </c:numCache>
            </c:numRef>
          </c:cat>
          <c:val>
            <c:numRef>
              <c:f>Sheet1!$B$51:$D$51</c:f>
              <c:numCache>
                <c:formatCode>General</c:formatCode>
                <c:ptCount val="3"/>
                <c:pt idx="0">
                  <c:v>-1.3953323147149821</c:v>
                </c:pt>
                <c:pt idx="1">
                  <c:v>-1.8856726339402241</c:v>
                </c:pt>
                <c:pt idx="2">
                  <c:v>-2.9690725559281947</c:v>
                </c:pt>
              </c:numCache>
            </c:numRef>
          </c:val>
        </c:ser>
        <c:ser>
          <c:idx val="1"/>
          <c:order val="1"/>
          <c:tx>
            <c:v>GP simb. reg.</c:v>
          </c:tx>
          <c:cat>
            <c:numRef>
              <c:f>Sheet1!$B$47:$D$47</c:f>
              <c:numCache>
                <c:formatCode>General</c:formatCode>
                <c:ptCount val="3"/>
                <c:pt idx="0">
                  <c:v>20</c:v>
                </c:pt>
                <c:pt idx="1">
                  <c:v>50</c:v>
                </c:pt>
                <c:pt idx="2">
                  <c:v>100</c:v>
                </c:pt>
              </c:numCache>
            </c:numRef>
          </c:cat>
          <c:val>
            <c:numRef>
              <c:f>Sheet1!$B$52:$D$52</c:f>
              <c:numCache>
                <c:formatCode>General</c:formatCode>
                <c:ptCount val="3"/>
                <c:pt idx="0">
                  <c:v>0.71004285986282567</c:v>
                </c:pt>
                <c:pt idx="1">
                  <c:v>-0.87380038430159002</c:v>
                </c:pt>
                <c:pt idx="2">
                  <c:v>-1.7944924938574338</c:v>
                </c:pt>
              </c:numCache>
            </c:numRef>
          </c:val>
        </c:ser>
        <c:marker val="1"/>
        <c:axId val="45467520"/>
        <c:axId val="45473792"/>
      </c:lineChart>
      <c:catAx>
        <c:axId val="45467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hr-HR" sz="1400"/>
                  <a:t>Veličina populacija</a:t>
                </a:r>
              </a:p>
            </c:rich>
          </c:tx>
          <c:layout>
            <c:manualLayout>
              <c:xMode val="edge"/>
              <c:yMode val="edge"/>
              <c:x val="0.4214912956239753"/>
              <c:y val="0.92652413481427409"/>
            </c:manualLayout>
          </c:layout>
        </c:title>
        <c:numFmt formatCode="General" sourceLinked="1"/>
        <c:tickLblPos val="nextTo"/>
        <c:crossAx val="45473792"/>
        <c:crosses val="autoZero"/>
        <c:auto val="1"/>
        <c:lblAlgn val="ctr"/>
        <c:lblOffset val="100"/>
      </c:catAx>
      <c:valAx>
        <c:axId val="45473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hr-HR" sz="1400"/>
                  <a:t>l og(E)</a:t>
                </a:r>
              </a:p>
            </c:rich>
          </c:tx>
          <c:layout/>
        </c:title>
        <c:numFmt formatCode="General" sourceLinked="1"/>
        <c:tickLblPos val="nextTo"/>
        <c:crossAx val="4546752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1F8315-978D-480C-8FBF-D8B051BEBB10}" type="datetimeFigureOut">
              <a:rPr lang="sr-Latn-CS" smtClean="0"/>
              <a:pPr/>
              <a:t>2.6.2011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hr-HR" sz="2200" dirty="0" smtClean="0"/>
              <a:t>Danko Komlen</a:t>
            </a:r>
            <a:br>
              <a:rPr lang="hr-HR" sz="2200" dirty="0" smtClean="0"/>
            </a:br>
            <a:r>
              <a:rPr lang="hr-HR" sz="2200" b="1" dirty="0" smtClean="0"/>
              <a:t>Mentor: </a:t>
            </a:r>
            <a:r>
              <a:rPr lang="hr-HR" sz="2200" dirty="0" smtClean="0"/>
              <a:t>Doc. dr. sc. Domagoj Jakobović</a:t>
            </a:r>
            <a:br>
              <a:rPr lang="hr-HR" sz="2200" dirty="0" smtClean="0"/>
            </a:br>
            <a:endParaRPr lang="hr-HR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5214950"/>
            <a:ext cx="6858000" cy="590566"/>
          </a:xfrm>
        </p:spPr>
        <p:txBody>
          <a:bodyPr>
            <a:normAutofit/>
          </a:bodyPr>
          <a:lstStyle/>
          <a:p>
            <a:r>
              <a:rPr lang="hr-HR" dirty="0" smtClean="0"/>
              <a:t>Zagreb, 3. 6. 2011. 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2928934"/>
            <a:ext cx="700092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3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Koevolucijski algoritmi</a:t>
            </a:r>
            <a:endParaRPr lang="hr-HR" sz="3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Arhitektura općenitog CA</a:t>
            </a:r>
            <a:endParaRPr lang="hr-HR" dirty="0"/>
          </a:p>
        </p:txBody>
      </p:sp>
      <p:sp>
        <p:nvSpPr>
          <p:cNvPr id="4" name="Rounded Rectangle 3"/>
          <p:cNvSpPr/>
          <p:nvPr/>
        </p:nvSpPr>
        <p:spPr>
          <a:xfrm>
            <a:off x="3857620" y="1500174"/>
            <a:ext cx="107157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EvalOp</a:t>
            </a:r>
            <a:endParaRPr lang="hr-HR" dirty="0"/>
          </a:p>
        </p:txBody>
      </p:sp>
      <p:sp>
        <p:nvSpPr>
          <p:cNvPr id="5" name="Rounded Rectangle 4"/>
          <p:cNvSpPr/>
          <p:nvPr/>
        </p:nvSpPr>
        <p:spPr>
          <a:xfrm>
            <a:off x="3571868" y="2571744"/>
            <a:ext cx="164307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CoevEvalOp</a:t>
            </a:r>
            <a:endParaRPr lang="hr-HR" dirty="0"/>
          </a:p>
        </p:txBody>
      </p:sp>
      <p:sp>
        <p:nvSpPr>
          <p:cNvPr id="6" name="Rounded Rectangle 5"/>
          <p:cNvSpPr/>
          <p:nvPr/>
        </p:nvSpPr>
        <p:spPr>
          <a:xfrm>
            <a:off x="428596" y="2143116"/>
            <a:ext cx="2286016" cy="40719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ounded Rectangle 6"/>
          <p:cNvSpPr/>
          <p:nvPr/>
        </p:nvSpPr>
        <p:spPr>
          <a:xfrm>
            <a:off x="785786" y="3929066"/>
            <a:ext cx="1500198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hr-HR" dirty="0" smtClean="0"/>
              <a:t>EvalOp0</a:t>
            </a:r>
          </a:p>
          <a:p>
            <a:pPr algn="ctr"/>
            <a:endParaRPr lang="hr-HR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929322" y="2143116"/>
            <a:ext cx="2286016" cy="40719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ounded Rectangle 8"/>
          <p:cNvSpPr/>
          <p:nvPr/>
        </p:nvSpPr>
        <p:spPr>
          <a:xfrm>
            <a:off x="6286512" y="3929066"/>
            <a:ext cx="1500198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hr-HR" dirty="0" smtClean="0"/>
              <a:t>EvalOpN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Populacija0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6357950" y="22859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Populacija N</a:t>
            </a:r>
            <a:endParaRPr lang="hr-HR" dirty="0"/>
          </a:p>
        </p:txBody>
      </p:sp>
      <p:sp>
        <p:nvSpPr>
          <p:cNvPr id="14" name="Rounded Rectangle 13"/>
          <p:cNvSpPr/>
          <p:nvPr/>
        </p:nvSpPr>
        <p:spPr>
          <a:xfrm>
            <a:off x="928662" y="4500570"/>
            <a:ext cx="1214446" cy="3571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e</a:t>
            </a:r>
            <a:r>
              <a:rPr lang="hr-HR" dirty="0" smtClean="0">
                <a:solidFill>
                  <a:schemeClr val="tx1"/>
                </a:solidFill>
              </a:rPr>
              <a:t>valuate()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28662" y="4857760"/>
            <a:ext cx="1214446" cy="3571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makeSet()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28662" y="5214950"/>
            <a:ext cx="1214446" cy="3571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initEval()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429388" y="4429132"/>
            <a:ext cx="1214446" cy="3571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e</a:t>
            </a:r>
            <a:r>
              <a:rPr lang="hr-HR" dirty="0" smtClean="0">
                <a:solidFill>
                  <a:schemeClr val="tx1"/>
                </a:solidFill>
              </a:rPr>
              <a:t>valuate()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29388" y="4786322"/>
            <a:ext cx="1214446" cy="3571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makeSet()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29388" y="5143512"/>
            <a:ext cx="1214446" cy="3571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initEval()</a:t>
            </a:r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143108" y="4643446"/>
            <a:ext cx="2286016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286248" y="4786322"/>
            <a:ext cx="285752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8" idx="1"/>
          </p:cNvCxnSpPr>
          <p:nvPr/>
        </p:nvCxnSpPr>
        <p:spPr>
          <a:xfrm>
            <a:off x="4429124" y="4929198"/>
            <a:ext cx="2000264" cy="357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4" idx="2"/>
            <a:endCxn id="5" idx="0"/>
          </p:cNvCxnSpPr>
          <p:nvPr/>
        </p:nvCxnSpPr>
        <p:spPr>
          <a:xfrm rot="5400000">
            <a:off x="4107653" y="228599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1"/>
          </p:cNvCxnSpPr>
          <p:nvPr/>
        </p:nvCxnSpPr>
        <p:spPr>
          <a:xfrm rot="10800000">
            <a:off x="1500166" y="2857496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7" idx="0"/>
          </p:cNvCxnSpPr>
          <p:nvPr/>
        </p:nvCxnSpPr>
        <p:spPr>
          <a:xfrm rot="16200000" flipH="1">
            <a:off x="982242" y="3375423"/>
            <a:ext cx="1071568" cy="35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5214942" y="2857496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518687" y="3375421"/>
            <a:ext cx="1071569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Isosceles Triangle 43"/>
          <p:cNvSpPr/>
          <p:nvPr/>
        </p:nvSpPr>
        <p:spPr>
          <a:xfrm>
            <a:off x="4286248" y="2143116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Isosceles Triangle 44"/>
          <p:cNvSpPr/>
          <p:nvPr/>
        </p:nvSpPr>
        <p:spPr>
          <a:xfrm>
            <a:off x="6929454" y="3357562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Isosceles Triangle 46"/>
          <p:cNvSpPr/>
          <p:nvPr/>
        </p:nvSpPr>
        <p:spPr>
          <a:xfrm>
            <a:off x="1428728" y="3286124"/>
            <a:ext cx="214314" cy="14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TextBox 47"/>
          <p:cNvSpPr txBox="1"/>
          <p:nvPr/>
        </p:nvSpPr>
        <p:spPr>
          <a:xfrm flipH="1">
            <a:off x="4214810" y="38576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...</a:t>
            </a:r>
            <a:endParaRPr lang="hr-HR" dirty="0"/>
          </a:p>
        </p:txBody>
      </p:sp>
      <p:sp>
        <p:nvSpPr>
          <p:cNvPr id="51" name="Rounded Rectangle 50"/>
          <p:cNvSpPr/>
          <p:nvPr/>
        </p:nvSpPr>
        <p:spPr>
          <a:xfrm>
            <a:off x="928662" y="5572140"/>
            <a:ext cx="1214446" cy="3571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indSets_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429388" y="5500702"/>
            <a:ext cx="1214446" cy="3571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indSets_</a:t>
            </a:r>
            <a:endParaRPr lang="hr-HR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2393935" y="4821247"/>
            <a:ext cx="356396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15" idx="3"/>
          </p:cNvCxnSpPr>
          <p:nvPr/>
        </p:nvCxnSpPr>
        <p:spPr>
          <a:xfrm rot="10800000" flipV="1">
            <a:off x="2143108" y="5000635"/>
            <a:ext cx="428628" cy="357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 simboličke regresije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Aproksimacija funkcije</a:t>
            </a:r>
          </a:p>
          <a:p>
            <a:pPr lvl="1"/>
            <a:r>
              <a:rPr lang="hr-HR" dirty="0" smtClean="0"/>
              <a:t>f(x) = </a:t>
            </a:r>
            <a:r>
              <a:rPr lang="hr-HR" dirty="0" smtClean="0"/>
              <a:t>x</a:t>
            </a:r>
            <a:r>
              <a:rPr lang="hr-HR" baseline="30000" dirty="0" smtClean="0"/>
              <a:t>4</a:t>
            </a:r>
            <a:r>
              <a:rPr lang="hr-HR" dirty="0" smtClean="0"/>
              <a:t>+x</a:t>
            </a:r>
            <a:r>
              <a:rPr lang="hr-HR" baseline="30000" dirty="0" smtClean="0"/>
              <a:t>3</a:t>
            </a:r>
            <a:r>
              <a:rPr lang="hr-HR" dirty="0" smtClean="0"/>
              <a:t>+x</a:t>
            </a:r>
            <a:r>
              <a:rPr lang="hr-HR" baseline="30000" dirty="0" smtClean="0"/>
              <a:t>2</a:t>
            </a:r>
            <a:r>
              <a:rPr lang="hr-HR" dirty="0" smtClean="0"/>
              <a:t>+x</a:t>
            </a:r>
          </a:p>
          <a:p>
            <a:pPr lvl="1"/>
            <a:r>
              <a:rPr lang="hr-HR" dirty="0" smtClean="0"/>
              <a:t>Beskonačna domena ⇒ 2PC CA</a:t>
            </a:r>
            <a:endParaRPr lang="hr-HR" dirty="0" smtClean="0"/>
          </a:p>
          <a:p>
            <a:r>
              <a:rPr lang="hr-HR" dirty="0" smtClean="0"/>
              <a:t>Populacija </a:t>
            </a:r>
            <a:r>
              <a:rPr lang="hr-HR" dirty="0" smtClean="0"/>
              <a:t>rješenja (funkcija)</a:t>
            </a:r>
            <a:endParaRPr lang="hr-HR" dirty="0" smtClean="0"/>
          </a:p>
          <a:p>
            <a:pPr lvl="1"/>
            <a:r>
              <a:rPr lang="hr-HR" dirty="0" smtClean="0"/>
              <a:t>Genotip: sintaksna stabla (sin, cos, +, -, *, /, X, 1)</a:t>
            </a:r>
          </a:p>
          <a:p>
            <a:pPr lvl="1"/>
            <a:r>
              <a:rPr lang="hr-HR" dirty="0" smtClean="0"/>
              <a:t>Algoritam: </a:t>
            </a:r>
            <a:r>
              <a:rPr lang="hr-HR" i="1" dirty="0" smtClean="0"/>
              <a:t>steady-state</a:t>
            </a:r>
            <a:r>
              <a:rPr lang="hr-HR" dirty="0" smtClean="0"/>
              <a:t> GA</a:t>
            </a:r>
          </a:p>
          <a:p>
            <a:pPr lvl="1"/>
            <a:r>
              <a:rPr lang="hr-HR" i="1" dirty="0" smtClean="0"/>
              <a:t>GPSymbRegEvalOp</a:t>
            </a:r>
          </a:p>
          <a:p>
            <a:r>
              <a:rPr lang="hr-HR" dirty="0" smtClean="0"/>
              <a:t>Populacija primjera za ispitivanje</a:t>
            </a:r>
          </a:p>
          <a:p>
            <a:pPr lvl="1"/>
            <a:r>
              <a:rPr lang="hr-HR" dirty="0" smtClean="0"/>
              <a:t>Genotip: vektor od 10 realnih brojeva iz intervala [-1, 1]</a:t>
            </a:r>
          </a:p>
          <a:p>
            <a:pPr lvl="1"/>
            <a:r>
              <a:rPr lang="hr-HR" dirty="0" smtClean="0"/>
              <a:t>Algoritam: generacijski GA sa proporcionalnom sel.</a:t>
            </a:r>
          </a:p>
          <a:p>
            <a:pPr lvl="1"/>
            <a:r>
              <a:rPr lang="hr-HR" i="1" dirty="0" smtClean="0"/>
              <a:t>GASymbRegEvalOp</a:t>
            </a:r>
          </a:p>
          <a:p>
            <a:pPr lvl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Razredi za evaluaciju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7103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indSets_</a:t>
            </a:r>
          </a:p>
          <a:p>
            <a:pPr lvl="1"/>
            <a:r>
              <a:rPr lang="hr-HR" dirty="0" smtClean="0"/>
              <a:t>Najbolje rješenje = r_best</a:t>
            </a:r>
          </a:p>
          <a:p>
            <a:pPr lvl="1"/>
            <a:r>
              <a:rPr lang="hr-HR" dirty="0" smtClean="0"/>
              <a:t>Najbolji primjer za ispitivanje = t_best</a:t>
            </a:r>
            <a:endParaRPr lang="hr-HR" dirty="0" smtClean="0"/>
          </a:p>
          <a:p>
            <a:r>
              <a:rPr lang="hr-HR" dirty="0" smtClean="0"/>
              <a:t>Evaluacija rješenja </a:t>
            </a:r>
            <a:r>
              <a:rPr lang="hr-HR" i="1" dirty="0" smtClean="0"/>
              <a:t>(GPSymbRegEvalOp)</a:t>
            </a:r>
            <a:endParaRPr lang="hr-HR" i="1" dirty="0" smtClean="0"/>
          </a:p>
          <a:p>
            <a:pPr lvl="1"/>
            <a:endParaRPr lang="hr-HR" i="1" dirty="0" smtClean="0"/>
          </a:p>
          <a:p>
            <a:pPr lvl="1"/>
            <a:r>
              <a:rPr lang="hr-HR" i="1" dirty="0" smtClean="0"/>
              <a:t> </a:t>
            </a:r>
            <a:r>
              <a:rPr lang="hr-HR" i="1" dirty="0" smtClean="0"/>
              <a:t> </a:t>
            </a:r>
            <a:endParaRPr lang="hr-HR" i="1" dirty="0" smtClean="0"/>
          </a:p>
          <a:p>
            <a:pPr>
              <a:buNone/>
            </a:pPr>
            <a:endParaRPr lang="hr-HR" i="1" dirty="0" smtClean="0"/>
          </a:p>
          <a:p>
            <a:r>
              <a:rPr lang="hr-HR" dirty="0" smtClean="0"/>
              <a:t>Evaluacija test primjera </a:t>
            </a:r>
            <a:r>
              <a:rPr lang="hr-HR" i="1" dirty="0" smtClean="0"/>
              <a:t>(GASymbRegEvalOp)</a:t>
            </a:r>
            <a:endParaRPr lang="hr-HR" i="1" dirty="0" smtClean="0"/>
          </a:p>
          <a:p>
            <a:pPr lvl="1"/>
            <a:endParaRPr lang="hr-HR" i="1" dirty="0" smtClean="0"/>
          </a:p>
          <a:p>
            <a:pPr lvl="1"/>
            <a:r>
              <a:rPr lang="hr-HR" i="1" dirty="0" smtClean="0"/>
              <a:t> </a:t>
            </a:r>
          </a:p>
          <a:p>
            <a:endParaRPr lang="hr-HR" i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500438"/>
            <a:ext cx="3357586" cy="77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168569"/>
            <a:ext cx="3143272" cy="84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rješenja</a:t>
            </a:r>
            <a:endParaRPr lang="hr-HR" dirty="0"/>
          </a:p>
        </p:txBody>
      </p:sp>
      <p:pic>
        <p:nvPicPr>
          <p:cNvPr id="4" name="Content Placeholder 3" descr="primjer-rez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2714620"/>
            <a:ext cx="6620439" cy="2932129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3050"/>
            <a:ext cx="8229600" cy="45139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hr-HR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hr-HR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* + </a:t>
            </a:r>
            <a:r>
              <a:rPr lang="hr-HR" sz="2600" dirty="0" smtClean="0"/>
              <a:t>*XXX+XX</a:t>
            </a:r>
            <a:endParaRPr kumimoji="0" lang="hr-HR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hr-H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ispitivanja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785926"/>
          <a:ext cx="4572032" cy="400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357686" y="1643050"/>
          <a:ext cx="4786314" cy="342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71034"/>
          </a:xfrm>
        </p:spPr>
        <p:txBody>
          <a:bodyPr/>
          <a:lstStyle/>
          <a:p>
            <a:r>
              <a:rPr lang="hr-HR" dirty="0" smtClean="0"/>
              <a:t>Široko područje unutar evolucijskog računanja</a:t>
            </a:r>
          </a:p>
          <a:p>
            <a:r>
              <a:rPr lang="hr-HR" dirty="0" smtClean="0"/>
              <a:t>Prikladni problemi:</a:t>
            </a:r>
          </a:p>
          <a:p>
            <a:pPr lvl="1"/>
            <a:r>
              <a:rPr lang="hr-HR" dirty="0" smtClean="0"/>
              <a:t>složena dobrota rješenja</a:t>
            </a:r>
          </a:p>
          <a:p>
            <a:pPr lvl="1"/>
            <a:r>
              <a:rPr lang="hr-HR" dirty="0" smtClean="0"/>
              <a:t>beskonačna domena problema</a:t>
            </a:r>
          </a:p>
          <a:p>
            <a:pPr lvl="1"/>
            <a:r>
              <a:rPr lang="hr-HR" dirty="0" smtClean="0"/>
              <a:t>složena dinamika sustava</a:t>
            </a:r>
          </a:p>
          <a:p>
            <a:r>
              <a:rPr lang="hr-HR" dirty="0" smtClean="0"/>
              <a:t>Proširenje ECF-a općenitim CA</a:t>
            </a:r>
          </a:p>
          <a:p>
            <a:r>
              <a:rPr lang="hr-HR" dirty="0" smtClean="0"/>
              <a:t>Prolem simboličke regresije</a:t>
            </a:r>
          </a:p>
          <a:p>
            <a:pPr lvl="1"/>
            <a:r>
              <a:rPr lang="hr-HR" dirty="0" smtClean="0"/>
              <a:t>Rješenja bolje generalizraiju od običnog GP algoritma</a:t>
            </a:r>
          </a:p>
          <a:p>
            <a:pPr lvl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pic>
        <p:nvPicPr>
          <p:cNvPr id="4" name="Content Placeholder 3" descr="questio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86116" y="2000240"/>
            <a:ext cx="2905132" cy="36314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Izvedbe 2PC CA</a:t>
            </a:r>
            <a:endParaRPr lang="hr-HR" dirty="0"/>
          </a:p>
        </p:txBody>
      </p:sp>
      <p:pic>
        <p:nvPicPr>
          <p:cNvPr id="4" name="Picture 2" descr="2pc-hrv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8768551" cy="3778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99596"/>
          </a:xfrm>
        </p:spPr>
        <p:txBody>
          <a:bodyPr/>
          <a:lstStyle/>
          <a:p>
            <a:r>
              <a:rPr lang="hr-HR" dirty="0" smtClean="0"/>
              <a:t>Pregled koevolucijskog računanja</a:t>
            </a:r>
          </a:p>
          <a:p>
            <a:r>
              <a:rPr lang="hr-HR" dirty="0" smtClean="0"/>
              <a:t>Natjecateljska koevolucija</a:t>
            </a:r>
          </a:p>
          <a:p>
            <a:pPr lvl="1"/>
            <a:r>
              <a:rPr lang="hr-HR" dirty="0" smtClean="0"/>
              <a:t>1PC CA</a:t>
            </a:r>
          </a:p>
          <a:p>
            <a:pPr lvl="1"/>
            <a:r>
              <a:rPr lang="hr-HR" dirty="0" smtClean="0"/>
              <a:t>2PC CA</a:t>
            </a:r>
          </a:p>
          <a:p>
            <a:r>
              <a:rPr lang="hr-HR" dirty="0" smtClean="0"/>
              <a:t>Suradnička koevolucija</a:t>
            </a:r>
          </a:p>
          <a:p>
            <a:pPr lvl="1"/>
            <a:r>
              <a:rPr lang="hr-HR" dirty="0" smtClean="0"/>
              <a:t>NPC CA</a:t>
            </a:r>
          </a:p>
          <a:p>
            <a:r>
              <a:rPr lang="hr-HR" dirty="0" smtClean="0"/>
              <a:t>Implementacija koevolucijskog algoritma</a:t>
            </a:r>
          </a:p>
          <a:p>
            <a:r>
              <a:rPr lang="hr-HR" dirty="0" smtClean="0"/>
              <a:t>Zaključak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Pregled koevolucijskog računanja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4857784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Koevolucija u kontekstu biologije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Koevolucijsko računanje</a:t>
            </a:r>
          </a:p>
          <a:p>
            <a:pPr lvl="1"/>
            <a:r>
              <a:rPr lang="hr-HR" dirty="0" smtClean="0"/>
              <a:t>Evolucijsko </a:t>
            </a:r>
            <a:r>
              <a:rPr lang="hr-HR" dirty="0" smtClean="0"/>
              <a:t>računanje + </a:t>
            </a:r>
            <a:r>
              <a:rPr lang="hr-HR" dirty="0" smtClean="0"/>
              <a:t>koncept koevolucije</a:t>
            </a:r>
          </a:p>
          <a:p>
            <a:r>
              <a:rPr lang="hr-HR" dirty="0" smtClean="0"/>
              <a:t>Koevolucijski  algoritmi (CA):</a:t>
            </a:r>
            <a:endParaRPr lang="hr-HR" dirty="0" smtClean="0"/>
          </a:p>
          <a:p>
            <a:pPr lvl="1"/>
            <a:r>
              <a:rPr lang="hr-HR" dirty="0" smtClean="0"/>
              <a:t>Natjecateljski</a:t>
            </a:r>
          </a:p>
          <a:p>
            <a:pPr lvl="1"/>
            <a:r>
              <a:rPr lang="hr-HR" dirty="0" smtClean="0"/>
              <a:t>Suradnički</a:t>
            </a:r>
          </a:p>
          <a:p>
            <a:pPr lvl="1"/>
            <a:endParaRPr lang="hr-HR" dirty="0"/>
          </a:p>
        </p:txBody>
      </p:sp>
      <p:pic>
        <p:nvPicPr>
          <p:cNvPr id="4" name="Picture 3" descr="gep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85926"/>
            <a:ext cx="3000397" cy="2143140"/>
          </a:xfrm>
          <a:prstGeom prst="rect">
            <a:avLst/>
          </a:prstGeom>
        </p:spPr>
      </p:pic>
      <p:pic>
        <p:nvPicPr>
          <p:cNvPr id="5" name="Picture 4" descr="lept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785926"/>
            <a:ext cx="2857520" cy="21431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Natjecateljska koevolucija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228158"/>
          </a:xfrm>
        </p:spPr>
        <p:txBody>
          <a:bodyPr/>
          <a:lstStyle/>
          <a:p>
            <a:r>
              <a:rPr lang="hr-HR" dirty="0" smtClean="0"/>
              <a:t>Dobrota određena natjecanjem s ostalim jedinkama</a:t>
            </a:r>
          </a:p>
          <a:p>
            <a:pPr lvl="1"/>
            <a:r>
              <a:rPr lang="hr-HR" dirty="0" smtClean="0"/>
              <a:t>Unutarnja dobrota</a:t>
            </a:r>
          </a:p>
          <a:p>
            <a:pPr lvl="1"/>
            <a:r>
              <a:rPr lang="hr-HR" dirty="0" smtClean="0"/>
              <a:t>Vanjska dobrota</a:t>
            </a:r>
            <a:endParaRPr lang="hr-HR" dirty="0" smtClean="0"/>
          </a:p>
          <a:p>
            <a:r>
              <a:rPr lang="hr-HR" dirty="0" smtClean="0">
                <a:solidFill>
                  <a:srgbClr val="000000"/>
                </a:solidFill>
              </a:rPr>
              <a:t>Podjela:</a:t>
            </a:r>
          </a:p>
          <a:p>
            <a:pPr lvl="1"/>
            <a:r>
              <a:rPr lang="hr-HR" dirty="0" smtClean="0"/>
              <a:t>Jedno-populacijska (1PC)</a:t>
            </a:r>
          </a:p>
          <a:p>
            <a:pPr lvl="1"/>
            <a:r>
              <a:rPr lang="hr-HR" dirty="0" smtClean="0"/>
              <a:t>Dvo-populacijska (2PC)</a:t>
            </a:r>
          </a:p>
          <a:p>
            <a:r>
              <a:rPr lang="hr-HR" dirty="0" smtClean="0"/>
              <a:t>Primjena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Razvoj </a:t>
            </a:r>
            <a:r>
              <a:rPr lang="hr-HR" dirty="0" smtClean="0"/>
              <a:t>igračih </a:t>
            </a:r>
            <a:r>
              <a:rPr lang="hr-HR" dirty="0" smtClean="0"/>
              <a:t>strategija</a:t>
            </a:r>
          </a:p>
          <a:p>
            <a:pPr lvl="1"/>
            <a:r>
              <a:rPr lang="hr-HR" dirty="0" smtClean="0"/>
              <a:t>Problemi sa beskonačnom </a:t>
            </a:r>
            <a:r>
              <a:rPr lang="hr-HR" dirty="0" smtClean="0"/>
              <a:t>domenom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1PC natjecateljski algoritam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2976" y="1571612"/>
            <a:ext cx="6786610" cy="444247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1pc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inicijaliziraj(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hr-H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dok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(!uvjet_zaustavljanja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>
              <a:buNone/>
            </a:pP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unutarnja_evaluacija(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vanjska_evaluacija(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r-H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najbolji = argmax(I.vanjska_dobrota);</a:t>
            </a:r>
          </a:p>
          <a:p>
            <a:pPr>
              <a:lnSpc>
                <a:spcPct val="120000"/>
              </a:lnSpc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			 </a:t>
            </a:r>
            <a:r>
              <a:rPr lang="hr-HR" sz="1600" dirty="0" smtClean="0">
                <a:latin typeface="Courier New" pitchFamily="49" charset="0"/>
                <a:cs typeface="Courier New" pitchFamily="49" charset="0"/>
              </a:rPr>
              <a:t>I </a:t>
            </a:r>
            <a:r>
              <a:rPr lang="hr-HR" sz="1600" dirty="0" smtClean="0">
                <a:latin typeface="Courier New" pitchFamily="49" charset="0"/>
                <a:cs typeface="Courier New" pitchFamily="49" charset="0"/>
              </a:rPr>
              <a:t>∈ P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evol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_operatori(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vrati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najbolji;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2PC natjecateljski algoritam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5852" y="1357298"/>
            <a:ext cx="6758006" cy="471490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2pc_paralelno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inicijaliziraj(</a:t>
            </a:r>
            <a:r>
              <a:rPr lang="hr-HR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inicijaliziraj(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dok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(!uvjet_zaustavljanja()){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unutarnja_evaluacija(</a:t>
            </a:r>
            <a:r>
              <a:rPr lang="hr-HR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Q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unutarnja_evaluacija(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hr-HR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vanjska_evaluacija(</a:t>
            </a:r>
            <a:r>
              <a:rPr lang="hr-HR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najbolji = argmax(I.vanjska_dobrota);</a:t>
            </a:r>
          </a:p>
          <a:p>
            <a:pPr>
              <a:lnSpc>
                <a:spcPct val="120000"/>
              </a:lnSpc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	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hr-HR" sz="1600" dirty="0" smtClean="0">
                <a:latin typeface="Courier New" pitchFamily="49" charset="0"/>
                <a:cs typeface="Courier New" pitchFamily="49" charset="0"/>
              </a:rPr>
              <a:t>I ∈ P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r-HR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evol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_operatori(</a:t>
            </a:r>
            <a:r>
              <a:rPr lang="hr-HR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evol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_operatori(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hr-H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vrati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najbolji;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Suradnička koevolucija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Problem dijelimo na potprobleme</a:t>
            </a:r>
            <a:endParaRPr lang="hr-HR" dirty="0" smtClean="0"/>
          </a:p>
          <a:p>
            <a:r>
              <a:rPr lang="hr-HR" dirty="0" smtClean="0">
                <a:solidFill>
                  <a:srgbClr val="000000"/>
                </a:solidFill>
              </a:rPr>
              <a:t>Svaki potproblem riješava posebna populacija</a:t>
            </a:r>
          </a:p>
          <a:p>
            <a:pPr lvl="1"/>
            <a:r>
              <a:rPr lang="hr-HR" dirty="0" smtClean="0">
                <a:solidFill>
                  <a:srgbClr val="000000"/>
                </a:solidFill>
              </a:rPr>
              <a:t>Konačno rješenje </a:t>
            </a:r>
            <a:r>
              <a:rPr lang="hr-HR" dirty="0" smtClean="0"/>
              <a:t>⇒ </a:t>
            </a:r>
            <a:r>
              <a:rPr lang="hr-HR" dirty="0" smtClean="0">
                <a:solidFill>
                  <a:srgbClr val="000000"/>
                </a:solidFill>
              </a:rPr>
              <a:t>suradnja jedinki iz svake populacije</a:t>
            </a:r>
          </a:p>
          <a:p>
            <a:pPr lvl="1"/>
            <a:endParaRPr lang="hr-HR" dirty="0" smtClean="0">
              <a:solidFill>
                <a:srgbClr val="000000"/>
              </a:solidFill>
            </a:endParaRPr>
          </a:p>
          <a:p>
            <a:r>
              <a:rPr lang="hr-HR" dirty="0" smtClean="0">
                <a:solidFill>
                  <a:srgbClr val="000000"/>
                </a:solidFill>
              </a:rPr>
              <a:t>Algoritam:</a:t>
            </a:r>
            <a:endParaRPr lang="hr-HR" dirty="0" smtClean="0">
              <a:solidFill>
                <a:srgbClr val="000000"/>
              </a:solidFill>
            </a:endParaRPr>
          </a:p>
          <a:p>
            <a:pPr lvl="1"/>
            <a:r>
              <a:rPr lang="hr-HR" dirty="0" smtClean="0"/>
              <a:t>N-populacijski suradnički CA (NPC CA)</a:t>
            </a:r>
            <a:endParaRPr lang="hr-HR" dirty="0" smtClean="0"/>
          </a:p>
          <a:p>
            <a:r>
              <a:rPr lang="hr-HR" dirty="0" smtClean="0"/>
              <a:t>Primjena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Problemi s velikim prostorom rješenja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NPC suradnički algoritam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1538" y="1500174"/>
            <a:ext cx="6900882" cy="449581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npc_paralelno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inicijaliziraj(</a:t>
            </a:r>
            <a:r>
              <a:rPr lang="hr-HR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b="1" baseline="-25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,...,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b="1" baseline="-250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dok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(!uvjet_zaustavljanja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>
              <a:buNone/>
            </a:pP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evaluacija(</a:t>
            </a:r>
            <a:r>
              <a:rPr lang="hr-HR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b="1" baseline="-25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,...,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b="1" baseline="-250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	najbolji = argmax (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hr-HR" b="1" baseline="-25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,...,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hr-HR" b="1" baseline="-250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).dobrota)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1400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hr-HR" sz="14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hr-HR" sz="1400" dirty="0" smtClean="0">
                <a:latin typeface="Courier New" pitchFamily="49" charset="0"/>
                <a:cs typeface="Courier New" pitchFamily="49" charset="0"/>
              </a:rPr>
              <a:t>,...,I</a:t>
            </a:r>
            <a:r>
              <a:rPr lang="hr-HR" sz="1400" baseline="-25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hr-HR" sz="1400" dirty="0" smtClean="0">
                <a:latin typeface="Courier New" pitchFamily="49" charset="0"/>
                <a:cs typeface="Courier New" pitchFamily="49" charset="0"/>
              </a:rPr>
              <a:t>) ∈ </a:t>
            </a:r>
            <a:r>
              <a:rPr lang="hr-HR" sz="1400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hr-HR" sz="14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hr-HR" sz="1400" dirty="0" smtClean="0">
                <a:latin typeface="Courier New" pitchFamily="49" charset="0"/>
                <a:cs typeface="Courier New" pitchFamily="49" charset="0"/>
              </a:rPr>
              <a:t>,...,P</a:t>
            </a:r>
            <a:r>
              <a:rPr lang="hr-HR" sz="1400" baseline="-25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hr-HR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za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(i = 1 do n) {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r-HR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b="1" baseline="-25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evol_operatori(</a:t>
            </a:r>
            <a:r>
              <a:rPr lang="hr-HR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hr-HR" b="1" baseline="-25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vrati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najbolji;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Ostvarenje koevolucijskog algoritma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513910"/>
          </a:xfrm>
        </p:spPr>
        <p:txBody>
          <a:bodyPr/>
          <a:lstStyle/>
          <a:p>
            <a:r>
              <a:rPr lang="hr-HR" dirty="0" smtClean="0"/>
              <a:t>Okruženje za evolucijsko računanje (ECF)</a:t>
            </a:r>
          </a:p>
          <a:p>
            <a:pPr lvl="1"/>
            <a:r>
              <a:rPr lang="hr-HR" dirty="0" smtClean="0"/>
              <a:t>gp.zemris.fer.hr/ecf</a:t>
            </a:r>
            <a:endParaRPr lang="hr-HR" dirty="0" smtClean="0"/>
          </a:p>
          <a:p>
            <a:r>
              <a:rPr lang="hr-HR" dirty="0" smtClean="0"/>
              <a:t>Ugradnja općenitog CA u ECF</a:t>
            </a:r>
          </a:p>
          <a:p>
            <a:pPr lvl="1"/>
            <a:r>
              <a:rPr lang="hr-HR" dirty="0" smtClean="0"/>
              <a:t>Podrška za obje vrste algoritama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Postupak:</a:t>
            </a:r>
          </a:p>
          <a:p>
            <a:pPr lvl="1"/>
            <a:r>
              <a:rPr lang="hr-HR" dirty="0" smtClean="0"/>
              <a:t>Prilagodba </a:t>
            </a:r>
            <a:r>
              <a:rPr lang="hr-HR" dirty="0" smtClean="0"/>
              <a:t>postojeće arhitekture</a:t>
            </a:r>
          </a:p>
          <a:p>
            <a:pPr lvl="2"/>
            <a:r>
              <a:rPr lang="hr-HR" dirty="0" smtClean="0"/>
              <a:t>Više konfiguracijskih datoteka</a:t>
            </a:r>
          </a:p>
          <a:p>
            <a:pPr lvl="2"/>
            <a:r>
              <a:rPr lang="hr-HR" dirty="0" smtClean="0"/>
              <a:t>Promjene u razredu </a:t>
            </a:r>
            <a:r>
              <a:rPr lang="hr-HR" i="1" dirty="0" smtClean="0"/>
              <a:t>State</a:t>
            </a:r>
          </a:p>
          <a:p>
            <a:pPr lvl="1"/>
            <a:r>
              <a:rPr lang="hr-HR" dirty="0" smtClean="0"/>
              <a:t>Razvoj arhitekture općenitog 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1358</TotalTime>
  <Words>351</Words>
  <Application>Microsoft Office PowerPoint</Application>
  <PresentationFormat>On-screen Show (4:3)</PresentationFormat>
  <Paragraphs>161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Danko Komlen Mentor: Doc. dr. sc. Domagoj Jakobović </vt:lpstr>
      <vt:lpstr>Sadržaj</vt:lpstr>
      <vt:lpstr>Pregled koevolucijskog računanja</vt:lpstr>
      <vt:lpstr>Natjecateljska koevolucija</vt:lpstr>
      <vt:lpstr>1PC natjecateljski algoritam</vt:lpstr>
      <vt:lpstr>2PC natjecateljski algoritam</vt:lpstr>
      <vt:lpstr>Suradnička koevolucija</vt:lpstr>
      <vt:lpstr>NPC suradnički algoritam</vt:lpstr>
      <vt:lpstr>Ostvarenje koevolucijskog algoritma</vt:lpstr>
      <vt:lpstr>Arhitektura općenitog CA</vt:lpstr>
      <vt:lpstr>Problem simboličke regresije</vt:lpstr>
      <vt:lpstr>Razredi za evaluaciju</vt:lpstr>
      <vt:lpstr>Primjer rješenja</vt:lpstr>
      <vt:lpstr>Rezultati ispitivanja</vt:lpstr>
      <vt:lpstr>Zaključak</vt:lpstr>
      <vt:lpstr>Hvala na pažnji</vt:lpstr>
      <vt:lpstr>Izvedbe 2PC CA</vt:lpstr>
    </vt:vector>
  </TitlesOfParts>
  <Company>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Koevolucijski algoritmi</dc:title>
  <dc:creator>Danko Komlen</dc:creator>
  <cp:lastModifiedBy>Danko Komlen</cp:lastModifiedBy>
  <cp:revision>34</cp:revision>
  <dcterms:created xsi:type="dcterms:W3CDTF">2011-04-28T22:43:20Z</dcterms:created>
  <dcterms:modified xsi:type="dcterms:W3CDTF">2011-06-03T15:22:43Z</dcterms:modified>
</cp:coreProperties>
</file>